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4" r:id="rId1"/>
  </p:sldMasterIdLst>
  <p:notesMasterIdLst>
    <p:notesMasterId r:id="rId17"/>
  </p:notesMasterIdLst>
  <p:sldIdLst>
    <p:sldId id="256" r:id="rId2"/>
    <p:sldId id="302" r:id="rId3"/>
    <p:sldId id="305" r:id="rId4"/>
    <p:sldId id="257" r:id="rId5"/>
    <p:sldId id="303" r:id="rId6"/>
    <p:sldId id="292" r:id="rId7"/>
    <p:sldId id="304" r:id="rId8"/>
    <p:sldId id="293" r:id="rId9"/>
    <p:sldId id="306" r:id="rId10"/>
    <p:sldId id="294" r:id="rId11"/>
    <p:sldId id="307" r:id="rId12"/>
    <p:sldId id="295" r:id="rId13"/>
    <p:sldId id="308" r:id="rId14"/>
    <p:sldId id="297" r:id="rId15"/>
    <p:sldId id="291"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8F443F-73FF-452D-8E80-F4A2C9685B86}">
  <a:tblStyle styleId="{858F443F-73FF-452D-8E80-F4A2C9685B86}"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05E45B32-DE19-48C0-8B1D-2B7906EEAC59}"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7"/>
    <p:restoredTop sz="95126"/>
  </p:normalViewPr>
  <p:slideViewPr>
    <p:cSldViewPr snapToGrid="0" snapToObjects="1">
      <p:cViewPr varScale="1">
        <p:scale>
          <a:sx n="119" d="100"/>
          <a:sy n="119" d="100"/>
        </p:scale>
        <p:origin x="67" y="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799714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3"/>
        <p:cNvGrpSpPr/>
        <p:nvPr/>
      </p:nvGrpSpPr>
      <p:grpSpPr>
        <a:xfrm>
          <a:off x="0" y="0"/>
          <a:ext cx="0" cy="0"/>
          <a:chOff x="0" y="0"/>
          <a:chExt cx="0" cy="0"/>
        </a:xfrm>
      </p:grpSpPr>
      <p:sp>
        <p:nvSpPr>
          <p:cNvPr id="814" name="Google Shape;814;g4a3e1254df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5" name="Google Shape;815;g4a3e1254df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19573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57444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67409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6097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33801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45545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6"/>
        <p:cNvGrpSpPr/>
        <p:nvPr/>
      </p:nvGrpSpPr>
      <p:grpSpPr>
        <a:xfrm>
          <a:off x="0" y="0"/>
          <a:ext cx="0" cy="0"/>
          <a:chOff x="0" y="0"/>
          <a:chExt cx="0" cy="0"/>
        </a:xfrm>
      </p:grpSpPr>
      <p:sp>
        <p:nvSpPr>
          <p:cNvPr id="1137" name="Google Shape;1137;g4a3e1254df_0_8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8" name="Google Shape;1138;g4a3e1254df_0_8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5649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24631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18088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98318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97509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8817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03586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03573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g4a3e1254df_0_3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2" name="Google Shape;822;g4a3e1254df_0_3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5522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cluding Slide">
  <p:cSld name="Concluding Slide">
    <p:spTree>
      <p:nvGrpSpPr>
        <p:cNvPr id="1" name="Shape 50"/>
        <p:cNvGrpSpPr/>
        <p:nvPr/>
      </p:nvGrpSpPr>
      <p:grpSpPr>
        <a:xfrm>
          <a:off x="0" y="0"/>
          <a:ext cx="0" cy="0"/>
          <a:chOff x="0" y="0"/>
          <a:chExt cx="0" cy="0"/>
        </a:xfrm>
      </p:grpSpPr>
      <p:grpSp>
        <p:nvGrpSpPr>
          <p:cNvPr id="51" name="Google Shape;51;p13"/>
          <p:cNvGrpSpPr/>
          <p:nvPr/>
        </p:nvGrpSpPr>
        <p:grpSpPr>
          <a:xfrm>
            <a:off x="0" y="974479"/>
            <a:ext cx="9144389" cy="161518"/>
            <a:chOff x="0" y="1307591"/>
            <a:chExt cx="9144389" cy="215357"/>
          </a:xfrm>
        </p:grpSpPr>
        <p:sp>
          <p:nvSpPr>
            <p:cNvPr id="52" name="Google Shape;52;p13"/>
            <p:cNvSpPr/>
            <p:nvPr/>
          </p:nvSpPr>
          <p:spPr>
            <a:xfrm>
              <a:off x="9068189" y="1307591"/>
              <a:ext cx="76200" cy="139700"/>
            </a:xfrm>
            <a:custGeom>
              <a:avLst/>
              <a:gdLst/>
              <a:ahLst/>
              <a:cxnLst/>
              <a:rect l="l" t="t" r="r" b="b"/>
              <a:pathLst>
                <a:path w="76200" h="139700" extrusionOk="0">
                  <a:moveTo>
                    <a:pt x="75810" y="139344"/>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3" name="Google Shape;53;p13"/>
            <p:cNvSpPr/>
            <p:nvPr/>
          </p:nvSpPr>
          <p:spPr>
            <a:xfrm>
              <a:off x="898579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4" name="Google Shape;54;p13"/>
            <p:cNvSpPr/>
            <p:nvPr/>
          </p:nvSpPr>
          <p:spPr>
            <a:xfrm>
              <a:off x="8903444"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5" name="Google Shape;55;p13"/>
            <p:cNvSpPr/>
            <p:nvPr/>
          </p:nvSpPr>
          <p:spPr>
            <a:xfrm>
              <a:off x="882108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6" name="Google Shape;56;p13"/>
            <p:cNvSpPr/>
            <p:nvPr/>
          </p:nvSpPr>
          <p:spPr>
            <a:xfrm>
              <a:off x="8738727"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7" name="Google Shape;57;p13"/>
            <p:cNvSpPr/>
            <p:nvPr/>
          </p:nvSpPr>
          <p:spPr>
            <a:xfrm>
              <a:off x="8656371"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8" name="Google Shape;58;p13"/>
            <p:cNvSpPr/>
            <p:nvPr/>
          </p:nvSpPr>
          <p:spPr>
            <a:xfrm>
              <a:off x="857398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59" name="Google Shape;59;p13"/>
            <p:cNvSpPr/>
            <p:nvPr/>
          </p:nvSpPr>
          <p:spPr>
            <a:xfrm>
              <a:off x="8491617"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0" name="Google Shape;60;p13"/>
            <p:cNvSpPr/>
            <p:nvPr/>
          </p:nvSpPr>
          <p:spPr>
            <a:xfrm>
              <a:off x="8409249"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1" name="Google Shape;61;p13"/>
            <p:cNvSpPr/>
            <p:nvPr/>
          </p:nvSpPr>
          <p:spPr>
            <a:xfrm>
              <a:off x="832690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2" name="Google Shape;62;p13"/>
            <p:cNvSpPr/>
            <p:nvPr/>
          </p:nvSpPr>
          <p:spPr>
            <a:xfrm>
              <a:off x="824453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3" name="Google Shape;63;p13"/>
            <p:cNvSpPr/>
            <p:nvPr/>
          </p:nvSpPr>
          <p:spPr>
            <a:xfrm>
              <a:off x="8162167"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4" name="Google Shape;64;p13"/>
            <p:cNvSpPr/>
            <p:nvPr/>
          </p:nvSpPr>
          <p:spPr>
            <a:xfrm>
              <a:off x="807981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5" name="Google Shape;65;p13"/>
            <p:cNvSpPr/>
            <p:nvPr/>
          </p:nvSpPr>
          <p:spPr>
            <a:xfrm>
              <a:off x="799743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6" name="Google Shape;66;p13"/>
            <p:cNvSpPr/>
            <p:nvPr/>
          </p:nvSpPr>
          <p:spPr>
            <a:xfrm>
              <a:off x="791508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7" name="Google Shape;67;p13"/>
            <p:cNvSpPr/>
            <p:nvPr/>
          </p:nvSpPr>
          <p:spPr>
            <a:xfrm>
              <a:off x="7832720"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8" name="Google Shape;68;p13"/>
            <p:cNvSpPr/>
            <p:nvPr/>
          </p:nvSpPr>
          <p:spPr>
            <a:xfrm>
              <a:off x="7750339"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69" name="Google Shape;69;p13"/>
            <p:cNvSpPr/>
            <p:nvPr/>
          </p:nvSpPr>
          <p:spPr>
            <a:xfrm>
              <a:off x="7667984"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0" name="Google Shape;70;p13"/>
            <p:cNvSpPr/>
            <p:nvPr/>
          </p:nvSpPr>
          <p:spPr>
            <a:xfrm>
              <a:off x="7585617"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1" name="Google Shape;71;p13"/>
            <p:cNvSpPr/>
            <p:nvPr/>
          </p:nvSpPr>
          <p:spPr>
            <a:xfrm>
              <a:off x="750324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2" name="Google Shape;72;p13"/>
            <p:cNvSpPr/>
            <p:nvPr/>
          </p:nvSpPr>
          <p:spPr>
            <a:xfrm>
              <a:off x="742090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3" name="Google Shape;73;p13"/>
            <p:cNvSpPr/>
            <p:nvPr/>
          </p:nvSpPr>
          <p:spPr>
            <a:xfrm>
              <a:off x="7338529"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4" name="Google Shape;74;p13"/>
            <p:cNvSpPr/>
            <p:nvPr/>
          </p:nvSpPr>
          <p:spPr>
            <a:xfrm>
              <a:off x="7256174"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5" name="Google Shape;75;p13"/>
            <p:cNvSpPr/>
            <p:nvPr/>
          </p:nvSpPr>
          <p:spPr>
            <a:xfrm>
              <a:off x="717379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6" name="Google Shape;76;p13"/>
            <p:cNvSpPr/>
            <p:nvPr/>
          </p:nvSpPr>
          <p:spPr>
            <a:xfrm>
              <a:off x="7091421"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7" name="Google Shape;77;p13"/>
            <p:cNvSpPr/>
            <p:nvPr/>
          </p:nvSpPr>
          <p:spPr>
            <a:xfrm>
              <a:off x="700909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8" name="Google Shape;78;p13"/>
            <p:cNvSpPr/>
            <p:nvPr/>
          </p:nvSpPr>
          <p:spPr>
            <a:xfrm>
              <a:off x="6926689"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79" name="Google Shape;79;p13"/>
            <p:cNvSpPr/>
            <p:nvPr/>
          </p:nvSpPr>
          <p:spPr>
            <a:xfrm>
              <a:off x="6844330"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0" name="Google Shape;80;p13"/>
            <p:cNvSpPr/>
            <p:nvPr/>
          </p:nvSpPr>
          <p:spPr>
            <a:xfrm>
              <a:off x="676198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1" name="Google Shape;81;p13"/>
            <p:cNvSpPr/>
            <p:nvPr/>
          </p:nvSpPr>
          <p:spPr>
            <a:xfrm>
              <a:off x="6679603"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2" name="Google Shape;82;p13"/>
            <p:cNvSpPr/>
            <p:nvPr/>
          </p:nvSpPr>
          <p:spPr>
            <a:xfrm>
              <a:off x="659727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3" name="Google Shape;83;p13"/>
            <p:cNvSpPr/>
            <p:nvPr/>
          </p:nvSpPr>
          <p:spPr>
            <a:xfrm>
              <a:off x="651488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13"/>
            <p:cNvSpPr/>
            <p:nvPr/>
          </p:nvSpPr>
          <p:spPr>
            <a:xfrm>
              <a:off x="6432511"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13"/>
            <p:cNvSpPr/>
            <p:nvPr/>
          </p:nvSpPr>
          <p:spPr>
            <a:xfrm>
              <a:off x="6343477"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13"/>
            <p:cNvSpPr/>
            <p:nvPr/>
          </p:nvSpPr>
          <p:spPr>
            <a:xfrm>
              <a:off x="626112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13"/>
            <p:cNvSpPr/>
            <p:nvPr/>
          </p:nvSpPr>
          <p:spPr>
            <a:xfrm>
              <a:off x="6178748"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13"/>
            <p:cNvSpPr/>
            <p:nvPr/>
          </p:nvSpPr>
          <p:spPr>
            <a:xfrm>
              <a:off x="609639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9" name="Google Shape;89;p13"/>
            <p:cNvSpPr/>
            <p:nvPr/>
          </p:nvSpPr>
          <p:spPr>
            <a:xfrm>
              <a:off x="6014013"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0" name="Google Shape;90;p13"/>
            <p:cNvSpPr/>
            <p:nvPr/>
          </p:nvSpPr>
          <p:spPr>
            <a:xfrm>
              <a:off x="5931653"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1" name="Google Shape;91;p13"/>
            <p:cNvSpPr/>
            <p:nvPr/>
          </p:nvSpPr>
          <p:spPr>
            <a:xfrm>
              <a:off x="5849298"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2" name="Google Shape;92;p13"/>
            <p:cNvSpPr/>
            <p:nvPr/>
          </p:nvSpPr>
          <p:spPr>
            <a:xfrm>
              <a:off x="5766920"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3" name="Google Shape;93;p13"/>
            <p:cNvSpPr/>
            <p:nvPr/>
          </p:nvSpPr>
          <p:spPr>
            <a:xfrm>
              <a:off x="568458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4" name="Google Shape;94;p13"/>
            <p:cNvSpPr/>
            <p:nvPr/>
          </p:nvSpPr>
          <p:spPr>
            <a:xfrm>
              <a:off x="5602204"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5" name="Google Shape;95;p13"/>
            <p:cNvSpPr/>
            <p:nvPr/>
          </p:nvSpPr>
          <p:spPr>
            <a:xfrm>
              <a:off x="551983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6" name="Google Shape;96;p13"/>
            <p:cNvSpPr/>
            <p:nvPr/>
          </p:nvSpPr>
          <p:spPr>
            <a:xfrm>
              <a:off x="5437483"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7" name="Google Shape;97;p13"/>
            <p:cNvSpPr/>
            <p:nvPr/>
          </p:nvSpPr>
          <p:spPr>
            <a:xfrm>
              <a:off x="535509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8" name="Google Shape;98;p13"/>
            <p:cNvSpPr/>
            <p:nvPr/>
          </p:nvSpPr>
          <p:spPr>
            <a:xfrm>
              <a:off x="527277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9" name="Google Shape;99;p13"/>
            <p:cNvSpPr/>
            <p:nvPr/>
          </p:nvSpPr>
          <p:spPr>
            <a:xfrm>
              <a:off x="519037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0" name="Google Shape;100;p13"/>
            <p:cNvSpPr/>
            <p:nvPr/>
          </p:nvSpPr>
          <p:spPr>
            <a:xfrm>
              <a:off x="5107999"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1" name="Google Shape;101;p13"/>
            <p:cNvSpPr/>
            <p:nvPr/>
          </p:nvSpPr>
          <p:spPr>
            <a:xfrm>
              <a:off x="5025657"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2" name="Google Shape;102;p13"/>
            <p:cNvSpPr/>
            <p:nvPr/>
          </p:nvSpPr>
          <p:spPr>
            <a:xfrm>
              <a:off x="4943280"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3" name="Google Shape;103;p13"/>
            <p:cNvSpPr/>
            <p:nvPr/>
          </p:nvSpPr>
          <p:spPr>
            <a:xfrm>
              <a:off x="486092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4" name="Google Shape;104;p13"/>
            <p:cNvSpPr/>
            <p:nvPr/>
          </p:nvSpPr>
          <p:spPr>
            <a:xfrm>
              <a:off x="477856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5" name="Google Shape;105;p13"/>
            <p:cNvSpPr/>
            <p:nvPr/>
          </p:nvSpPr>
          <p:spPr>
            <a:xfrm>
              <a:off x="469618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6" name="Google Shape;106;p13"/>
            <p:cNvSpPr/>
            <p:nvPr/>
          </p:nvSpPr>
          <p:spPr>
            <a:xfrm>
              <a:off x="4613829"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7" name="Google Shape;107;p13"/>
            <p:cNvSpPr/>
            <p:nvPr/>
          </p:nvSpPr>
          <p:spPr>
            <a:xfrm>
              <a:off x="4531452"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8" name="Google Shape;108;p13"/>
            <p:cNvSpPr/>
            <p:nvPr/>
          </p:nvSpPr>
          <p:spPr>
            <a:xfrm>
              <a:off x="444911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9" name="Google Shape;109;p13"/>
            <p:cNvSpPr/>
            <p:nvPr/>
          </p:nvSpPr>
          <p:spPr>
            <a:xfrm>
              <a:off x="436673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0" name="Google Shape;110;p13"/>
            <p:cNvSpPr/>
            <p:nvPr/>
          </p:nvSpPr>
          <p:spPr>
            <a:xfrm>
              <a:off x="428435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1" name="Google Shape;111;p13"/>
            <p:cNvSpPr/>
            <p:nvPr/>
          </p:nvSpPr>
          <p:spPr>
            <a:xfrm>
              <a:off x="4202011"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2" name="Google Shape;112;p13"/>
            <p:cNvSpPr/>
            <p:nvPr/>
          </p:nvSpPr>
          <p:spPr>
            <a:xfrm>
              <a:off x="4119641"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3" name="Google Shape;113;p13"/>
            <p:cNvSpPr/>
            <p:nvPr/>
          </p:nvSpPr>
          <p:spPr>
            <a:xfrm>
              <a:off x="4037301"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4" name="Google Shape;114;p13"/>
            <p:cNvSpPr/>
            <p:nvPr/>
          </p:nvSpPr>
          <p:spPr>
            <a:xfrm>
              <a:off x="3954907"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5" name="Google Shape;115;p13"/>
            <p:cNvSpPr/>
            <p:nvPr/>
          </p:nvSpPr>
          <p:spPr>
            <a:xfrm>
              <a:off x="3872530"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6" name="Google Shape;116;p13"/>
            <p:cNvSpPr/>
            <p:nvPr/>
          </p:nvSpPr>
          <p:spPr>
            <a:xfrm>
              <a:off x="3790201"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7" name="Google Shape;117;p13"/>
            <p:cNvSpPr/>
            <p:nvPr/>
          </p:nvSpPr>
          <p:spPr>
            <a:xfrm>
              <a:off x="3707811"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8" name="Google Shape;118;p13"/>
            <p:cNvSpPr/>
            <p:nvPr/>
          </p:nvSpPr>
          <p:spPr>
            <a:xfrm>
              <a:off x="362547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9" name="Google Shape;119;p13"/>
            <p:cNvSpPr/>
            <p:nvPr/>
          </p:nvSpPr>
          <p:spPr>
            <a:xfrm>
              <a:off x="3543093"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0" name="Google Shape;120;p13"/>
            <p:cNvSpPr/>
            <p:nvPr/>
          </p:nvSpPr>
          <p:spPr>
            <a:xfrm>
              <a:off x="346071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1" name="Google Shape;121;p13"/>
            <p:cNvSpPr/>
            <p:nvPr/>
          </p:nvSpPr>
          <p:spPr>
            <a:xfrm>
              <a:off x="337837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2" name="Google Shape;122;p13"/>
            <p:cNvSpPr/>
            <p:nvPr/>
          </p:nvSpPr>
          <p:spPr>
            <a:xfrm>
              <a:off x="3296001"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3" name="Google Shape;123;p13"/>
            <p:cNvSpPr/>
            <p:nvPr/>
          </p:nvSpPr>
          <p:spPr>
            <a:xfrm>
              <a:off x="3213623"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13"/>
            <p:cNvSpPr/>
            <p:nvPr/>
          </p:nvSpPr>
          <p:spPr>
            <a:xfrm>
              <a:off x="3131274"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5" name="Google Shape;125;p13"/>
            <p:cNvSpPr/>
            <p:nvPr/>
          </p:nvSpPr>
          <p:spPr>
            <a:xfrm>
              <a:off x="304888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6" name="Google Shape;126;p13"/>
            <p:cNvSpPr/>
            <p:nvPr/>
          </p:nvSpPr>
          <p:spPr>
            <a:xfrm>
              <a:off x="296654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7" name="Google Shape;127;p13"/>
            <p:cNvSpPr/>
            <p:nvPr/>
          </p:nvSpPr>
          <p:spPr>
            <a:xfrm>
              <a:off x="288418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8" name="Google Shape;128;p13"/>
            <p:cNvSpPr/>
            <p:nvPr/>
          </p:nvSpPr>
          <p:spPr>
            <a:xfrm>
              <a:off x="2801806"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9" name="Google Shape;129;p13"/>
            <p:cNvSpPr/>
            <p:nvPr/>
          </p:nvSpPr>
          <p:spPr>
            <a:xfrm>
              <a:off x="271945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0" name="Google Shape;130;p13"/>
            <p:cNvSpPr/>
            <p:nvPr/>
          </p:nvSpPr>
          <p:spPr>
            <a:xfrm>
              <a:off x="263707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1" name="Google Shape;131;p13"/>
            <p:cNvSpPr/>
            <p:nvPr/>
          </p:nvSpPr>
          <p:spPr>
            <a:xfrm>
              <a:off x="2554727"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2" name="Google Shape;132;p13"/>
            <p:cNvSpPr/>
            <p:nvPr/>
          </p:nvSpPr>
          <p:spPr>
            <a:xfrm>
              <a:off x="247236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3" name="Google Shape;133;p13"/>
            <p:cNvSpPr/>
            <p:nvPr/>
          </p:nvSpPr>
          <p:spPr>
            <a:xfrm>
              <a:off x="238997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4" name="Google Shape;134;p13"/>
            <p:cNvSpPr/>
            <p:nvPr/>
          </p:nvSpPr>
          <p:spPr>
            <a:xfrm>
              <a:off x="2307637"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5" name="Google Shape;135;p13"/>
            <p:cNvSpPr/>
            <p:nvPr/>
          </p:nvSpPr>
          <p:spPr>
            <a:xfrm>
              <a:off x="222526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6" name="Google Shape;136;p13"/>
            <p:cNvSpPr/>
            <p:nvPr/>
          </p:nvSpPr>
          <p:spPr>
            <a:xfrm>
              <a:off x="2142901"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13"/>
            <p:cNvSpPr/>
            <p:nvPr/>
          </p:nvSpPr>
          <p:spPr>
            <a:xfrm>
              <a:off x="206054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8" name="Google Shape;138;p13"/>
            <p:cNvSpPr/>
            <p:nvPr/>
          </p:nvSpPr>
          <p:spPr>
            <a:xfrm>
              <a:off x="197816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9" name="Google Shape;139;p13"/>
            <p:cNvSpPr/>
            <p:nvPr/>
          </p:nvSpPr>
          <p:spPr>
            <a:xfrm>
              <a:off x="189580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0" name="Google Shape;140;p13"/>
            <p:cNvSpPr/>
            <p:nvPr/>
          </p:nvSpPr>
          <p:spPr>
            <a:xfrm>
              <a:off x="181344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1" name="Google Shape;141;p13"/>
            <p:cNvSpPr/>
            <p:nvPr/>
          </p:nvSpPr>
          <p:spPr>
            <a:xfrm>
              <a:off x="173107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2" name="Google Shape;142;p13"/>
            <p:cNvSpPr/>
            <p:nvPr/>
          </p:nvSpPr>
          <p:spPr>
            <a:xfrm>
              <a:off x="164871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3" name="Google Shape;143;p13"/>
            <p:cNvSpPr/>
            <p:nvPr/>
          </p:nvSpPr>
          <p:spPr>
            <a:xfrm>
              <a:off x="156633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4" name="Google Shape;144;p13"/>
            <p:cNvSpPr/>
            <p:nvPr/>
          </p:nvSpPr>
          <p:spPr>
            <a:xfrm>
              <a:off x="148128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5" name="Google Shape;145;p13"/>
            <p:cNvSpPr/>
            <p:nvPr/>
          </p:nvSpPr>
          <p:spPr>
            <a:xfrm>
              <a:off x="1398923"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6" name="Google Shape;146;p13"/>
            <p:cNvSpPr/>
            <p:nvPr/>
          </p:nvSpPr>
          <p:spPr>
            <a:xfrm>
              <a:off x="131654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7" name="Google Shape;147;p13"/>
            <p:cNvSpPr/>
            <p:nvPr/>
          </p:nvSpPr>
          <p:spPr>
            <a:xfrm>
              <a:off x="1234182"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8" name="Google Shape;148;p13"/>
            <p:cNvSpPr/>
            <p:nvPr/>
          </p:nvSpPr>
          <p:spPr>
            <a:xfrm>
              <a:off x="1151822" y="1307591"/>
              <a:ext cx="117475" cy="215265"/>
            </a:xfrm>
            <a:custGeom>
              <a:avLst/>
              <a:gdLst/>
              <a:ahLst/>
              <a:cxnLst/>
              <a:rect l="l" t="t" r="r" b="b"/>
              <a:pathLst>
                <a:path w="117475" h="215265"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9" name="Google Shape;149;p13"/>
            <p:cNvSpPr/>
            <p:nvPr/>
          </p:nvSpPr>
          <p:spPr>
            <a:xfrm>
              <a:off x="1069454"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13"/>
            <p:cNvSpPr/>
            <p:nvPr/>
          </p:nvSpPr>
          <p:spPr>
            <a:xfrm>
              <a:off x="98709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1" name="Google Shape;151;p13"/>
            <p:cNvSpPr/>
            <p:nvPr/>
          </p:nvSpPr>
          <p:spPr>
            <a:xfrm>
              <a:off x="90472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2" name="Google Shape;152;p13"/>
            <p:cNvSpPr/>
            <p:nvPr/>
          </p:nvSpPr>
          <p:spPr>
            <a:xfrm>
              <a:off x="82236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3" name="Google Shape;153;p13"/>
            <p:cNvSpPr/>
            <p:nvPr/>
          </p:nvSpPr>
          <p:spPr>
            <a:xfrm>
              <a:off x="739996"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4" name="Google Shape;154;p13"/>
            <p:cNvSpPr/>
            <p:nvPr/>
          </p:nvSpPr>
          <p:spPr>
            <a:xfrm>
              <a:off x="657619"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5" name="Google Shape;155;p13"/>
            <p:cNvSpPr/>
            <p:nvPr/>
          </p:nvSpPr>
          <p:spPr>
            <a:xfrm>
              <a:off x="575268"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6" name="Google Shape;156;p13"/>
            <p:cNvSpPr/>
            <p:nvPr/>
          </p:nvSpPr>
          <p:spPr>
            <a:xfrm>
              <a:off x="49290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7" name="Google Shape;157;p13"/>
            <p:cNvSpPr/>
            <p:nvPr/>
          </p:nvSpPr>
          <p:spPr>
            <a:xfrm>
              <a:off x="410540"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8" name="Google Shape;158;p13"/>
            <p:cNvSpPr/>
            <p:nvPr/>
          </p:nvSpPr>
          <p:spPr>
            <a:xfrm>
              <a:off x="328181"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9" name="Google Shape;159;p13"/>
            <p:cNvSpPr/>
            <p:nvPr/>
          </p:nvSpPr>
          <p:spPr>
            <a:xfrm>
              <a:off x="245805"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0" name="Google Shape;160;p13"/>
            <p:cNvSpPr/>
            <p:nvPr/>
          </p:nvSpPr>
          <p:spPr>
            <a:xfrm>
              <a:off x="163454"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p13"/>
            <p:cNvSpPr/>
            <p:nvPr/>
          </p:nvSpPr>
          <p:spPr>
            <a:xfrm>
              <a:off x="81073" y="1307591"/>
              <a:ext cx="117475" cy="215265"/>
            </a:xfrm>
            <a:custGeom>
              <a:avLst/>
              <a:gdLst/>
              <a:ahLst/>
              <a:cxnLst/>
              <a:rect l="l" t="t" r="r" b="b"/>
              <a:pathLst>
                <a:path w="117475" h="215265"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2" name="Google Shape;162;p13"/>
            <p:cNvSpPr/>
            <p:nvPr/>
          </p:nvSpPr>
          <p:spPr>
            <a:xfrm>
              <a:off x="0" y="1309970"/>
              <a:ext cx="116205" cy="212725"/>
            </a:xfrm>
            <a:custGeom>
              <a:avLst/>
              <a:gdLst/>
              <a:ahLst/>
              <a:cxnLst/>
              <a:rect l="l" t="t" r="r" b="b"/>
              <a:pathLst>
                <a:path w="116205" h="212725" extrusionOk="0">
                  <a:moveTo>
                    <a:pt x="115612" y="212505"/>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3" name="Google Shape;163;p13"/>
            <p:cNvSpPr/>
            <p:nvPr/>
          </p:nvSpPr>
          <p:spPr>
            <a:xfrm>
              <a:off x="0" y="1461354"/>
              <a:ext cx="33655" cy="61594"/>
            </a:xfrm>
            <a:custGeom>
              <a:avLst/>
              <a:gdLst/>
              <a:ahLst/>
              <a:cxnLst/>
              <a:rect l="l" t="t" r="r" b="b"/>
              <a:pathLst>
                <a:path w="33655" h="61594" extrusionOk="0">
                  <a:moveTo>
                    <a:pt x="33252" y="61121"/>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4" name="Google Shape;164;p13"/>
          <p:cNvSpPr/>
          <p:nvPr/>
        </p:nvSpPr>
        <p:spPr>
          <a:xfrm>
            <a:off x="0" y="1135642"/>
            <a:ext cx="9144000" cy="2887503"/>
          </a:xfrm>
          <a:custGeom>
            <a:avLst/>
            <a:gdLst/>
            <a:ahLst/>
            <a:cxnLst/>
            <a:rect l="l" t="t" r="r" b="b"/>
            <a:pathLst>
              <a:path w="9144000" h="3850004" extrusionOk="0">
                <a:moveTo>
                  <a:pt x="0" y="3849624"/>
                </a:moveTo>
                <a:lnTo>
                  <a:pt x="9144000" y="3849624"/>
                </a:lnTo>
                <a:lnTo>
                  <a:pt x="9144000" y="0"/>
                </a:lnTo>
                <a:lnTo>
                  <a:pt x="0" y="0"/>
                </a:lnTo>
                <a:lnTo>
                  <a:pt x="0" y="384962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nvGrpSpPr>
          <p:cNvPr id="165" name="Google Shape;165;p13"/>
          <p:cNvGrpSpPr/>
          <p:nvPr/>
        </p:nvGrpSpPr>
        <p:grpSpPr>
          <a:xfrm>
            <a:off x="0" y="4019432"/>
            <a:ext cx="9144389" cy="161448"/>
            <a:chOff x="0" y="5367528"/>
            <a:chExt cx="9144389" cy="215264"/>
          </a:xfrm>
        </p:grpSpPr>
        <p:sp>
          <p:nvSpPr>
            <p:cNvPr id="166" name="Google Shape;166;p13"/>
            <p:cNvSpPr/>
            <p:nvPr/>
          </p:nvSpPr>
          <p:spPr>
            <a:xfrm>
              <a:off x="9137849" y="5367528"/>
              <a:ext cx="6350" cy="11429"/>
            </a:xfrm>
            <a:custGeom>
              <a:avLst/>
              <a:gdLst/>
              <a:ahLst/>
              <a:cxnLst/>
              <a:rect l="l" t="t" r="r" b="b"/>
              <a:pathLst>
                <a:path w="6350" h="11429" extrusionOk="0">
                  <a:moveTo>
                    <a:pt x="6150" y="11304"/>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7" name="Google Shape;167;p13"/>
            <p:cNvSpPr/>
            <p:nvPr/>
          </p:nvSpPr>
          <p:spPr>
            <a:xfrm>
              <a:off x="9055489" y="5367528"/>
              <a:ext cx="88900" cy="163195"/>
            </a:xfrm>
            <a:custGeom>
              <a:avLst/>
              <a:gdLst/>
              <a:ahLst/>
              <a:cxnLst/>
              <a:rect l="l" t="t" r="r" b="b"/>
              <a:pathLst>
                <a:path w="88900" h="163195" extrusionOk="0">
                  <a:moveTo>
                    <a:pt x="88509" y="162687"/>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8" name="Google Shape;168;p13"/>
            <p:cNvSpPr/>
            <p:nvPr/>
          </p:nvSpPr>
          <p:spPr>
            <a:xfrm>
              <a:off x="897309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9" name="Google Shape;169;p13"/>
            <p:cNvSpPr/>
            <p:nvPr/>
          </p:nvSpPr>
          <p:spPr>
            <a:xfrm>
              <a:off x="8890744"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0" name="Google Shape;170;p13"/>
            <p:cNvSpPr/>
            <p:nvPr/>
          </p:nvSpPr>
          <p:spPr>
            <a:xfrm>
              <a:off x="880838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1" name="Google Shape;171;p13"/>
            <p:cNvSpPr/>
            <p:nvPr/>
          </p:nvSpPr>
          <p:spPr>
            <a:xfrm>
              <a:off x="872602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2" name="Google Shape;172;p13"/>
            <p:cNvSpPr/>
            <p:nvPr/>
          </p:nvSpPr>
          <p:spPr>
            <a:xfrm>
              <a:off x="8643671"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p13"/>
            <p:cNvSpPr/>
            <p:nvPr/>
          </p:nvSpPr>
          <p:spPr>
            <a:xfrm>
              <a:off x="856128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4" name="Google Shape;174;p13"/>
            <p:cNvSpPr/>
            <p:nvPr/>
          </p:nvSpPr>
          <p:spPr>
            <a:xfrm>
              <a:off x="8478917"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5" name="Google Shape;175;p13"/>
            <p:cNvSpPr/>
            <p:nvPr/>
          </p:nvSpPr>
          <p:spPr>
            <a:xfrm>
              <a:off x="8396550"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6" name="Google Shape;176;p13"/>
            <p:cNvSpPr/>
            <p:nvPr/>
          </p:nvSpPr>
          <p:spPr>
            <a:xfrm>
              <a:off x="831420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7" name="Google Shape;177;p13"/>
            <p:cNvSpPr/>
            <p:nvPr/>
          </p:nvSpPr>
          <p:spPr>
            <a:xfrm>
              <a:off x="823183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8" name="Google Shape;178;p13"/>
            <p:cNvSpPr/>
            <p:nvPr/>
          </p:nvSpPr>
          <p:spPr>
            <a:xfrm>
              <a:off x="814946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9" name="Google Shape;179;p13"/>
            <p:cNvSpPr/>
            <p:nvPr/>
          </p:nvSpPr>
          <p:spPr>
            <a:xfrm>
              <a:off x="806711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0" name="Google Shape;180;p13"/>
            <p:cNvSpPr/>
            <p:nvPr/>
          </p:nvSpPr>
          <p:spPr>
            <a:xfrm>
              <a:off x="798473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1" name="Google Shape;181;p13"/>
            <p:cNvSpPr/>
            <p:nvPr/>
          </p:nvSpPr>
          <p:spPr>
            <a:xfrm>
              <a:off x="790239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2" name="Google Shape;182;p13"/>
            <p:cNvSpPr/>
            <p:nvPr/>
          </p:nvSpPr>
          <p:spPr>
            <a:xfrm>
              <a:off x="7820021"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p13"/>
            <p:cNvSpPr/>
            <p:nvPr/>
          </p:nvSpPr>
          <p:spPr>
            <a:xfrm>
              <a:off x="7737640"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4" name="Google Shape;184;p13"/>
            <p:cNvSpPr/>
            <p:nvPr/>
          </p:nvSpPr>
          <p:spPr>
            <a:xfrm>
              <a:off x="765528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5" name="Google Shape;185;p13"/>
            <p:cNvSpPr/>
            <p:nvPr/>
          </p:nvSpPr>
          <p:spPr>
            <a:xfrm>
              <a:off x="757291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6" name="Google Shape;186;p13"/>
            <p:cNvSpPr/>
            <p:nvPr/>
          </p:nvSpPr>
          <p:spPr>
            <a:xfrm>
              <a:off x="7490541"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7" name="Google Shape;187;p13"/>
            <p:cNvSpPr/>
            <p:nvPr/>
          </p:nvSpPr>
          <p:spPr>
            <a:xfrm>
              <a:off x="740820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8" name="Google Shape;188;p13"/>
            <p:cNvSpPr/>
            <p:nvPr/>
          </p:nvSpPr>
          <p:spPr>
            <a:xfrm>
              <a:off x="7325829"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9" name="Google Shape;189;p13"/>
            <p:cNvSpPr/>
            <p:nvPr/>
          </p:nvSpPr>
          <p:spPr>
            <a:xfrm>
              <a:off x="7243474"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0" name="Google Shape;190;p13"/>
            <p:cNvSpPr/>
            <p:nvPr/>
          </p:nvSpPr>
          <p:spPr>
            <a:xfrm>
              <a:off x="716109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1" name="Google Shape;191;p13"/>
            <p:cNvSpPr/>
            <p:nvPr/>
          </p:nvSpPr>
          <p:spPr>
            <a:xfrm>
              <a:off x="7078722"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2" name="Google Shape;192;p13"/>
            <p:cNvSpPr/>
            <p:nvPr/>
          </p:nvSpPr>
          <p:spPr>
            <a:xfrm>
              <a:off x="699639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p13"/>
            <p:cNvSpPr/>
            <p:nvPr/>
          </p:nvSpPr>
          <p:spPr>
            <a:xfrm>
              <a:off x="6913990"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4" name="Google Shape;194;p13"/>
            <p:cNvSpPr/>
            <p:nvPr/>
          </p:nvSpPr>
          <p:spPr>
            <a:xfrm>
              <a:off x="6831630"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5" name="Google Shape;195;p13"/>
            <p:cNvSpPr/>
            <p:nvPr/>
          </p:nvSpPr>
          <p:spPr>
            <a:xfrm>
              <a:off x="674928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6" name="Google Shape;196;p13"/>
            <p:cNvSpPr/>
            <p:nvPr/>
          </p:nvSpPr>
          <p:spPr>
            <a:xfrm>
              <a:off x="666690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7" name="Google Shape;197;p13"/>
            <p:cNvSpPr/>
            <p:nvPr/>
          </p:nvSpPr>
          <p:spPr>
            <a:xfrm>
              <a:off x="658457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8" name="Google Shape;198;p13"/>
            <p:cNvSpPr/>
            <p:nvPr/>
          </p:nvSpPr>
          <p:spPr>
            <a:xfrm>
              <a:off x="650218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9" name="Google Shape;199;p13"/>
            <p:cNvSpPr/>
            <p:nvPr/>
          </p:nvSpPr>
          <p:spPr>
            <a:xfrm>
              <a:off x="6419811"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0" name="Google Shape;200;p13"/>
            <p:cNvSpPr/>
            <p:nvPr/>
          </p:nvSpPr>
          <p:spPr>
            <a:xfrm>
              <a:off x="633077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1" name="Google Shape;201;p13"/>
            <p:cNvSpPr/>
            <p:nvPr/>
          </p:nvSpPr>
          <p:spPr>
            <a:xfrm>
              <a:off x="624842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2" name="Google Shape;202;p13"/>
            <p:cNvSpPr/>
            <p:nvPr/>
          </p:nvSpPr>
          <p:spPr>
            <a:xfrm>
              <a:off x="6166049"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p13"/>
            <p:cNvSpPr/>
            <p:nvPr/>
          </p:nvSpPr>
          <p:spPr>
            <a:xfrm>
              <a:off x="608369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4" name="Google Shape;204;p13"/>
            <p:cNvSpPr/>
            <p:nvPr/>
          </p:nvSpPr>
          <p:spPr>
            <a:xfrm>
              <a:off x="600131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5" name="Google Shape;205;p13"/>
            <p:cNvSpPr/>
            <p:nvPr/>
          </p:nvSpPr>
          <p:spPr>
            <a:xfrm>
              <a:off x="591895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6" name="Google Shape;206;p13"/>
            <p:cNvSpPr/>
            <p:nvPr/>
          </p:nvSpPr>
          <p:spPr>
            <a:xfrm>
              <a:off x="5836598"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7" name="Google Shape;207;p13"/>
            <p:cNvSpPr/>
            <p:nvPr/>
          </p:nvSpPr>
          <p:spPr>
            <a:xfrm>
              <a:off x="5754221"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8" name="Google Shape;208;p13"/>
            <p:cNvSpPr/>
            <p:nvPr/>
          </p:nvSpPr>
          <p:spPr>
            <a:xfrm>
              <a:off x="567188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9" name="Google Shape;209;p13"/>
            <p:cNvSpPr/>
            <p:nvPr/>
          </p:nvSpPr>
          <p:spPr>
            <a:xfrm>
              <a:off x="5589504"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0" name="Google Shape;210;p13"/>
            <p:cNvSpPr/>
            <p:nvPr/>
          </p:nvSpPr>
          <p:spPr>
            <a:xfrm>
              <a:off x="550713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1" name="Google Shape;211;p13"/>
            <p:cNvSpPr/>
            <p:nvPr/>
          </p:nvSpPr>
          <p:spPr>
            <a:xfrm>
              <a:off x="5424784"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2" name="Google Shape;212;p13"/>
            <p:cNvSpPr/>
            <p:nvPr/>
          </p:nvSpPr>
          <p:spPr>
            <a:xfrm>
              <a:off x="534239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3" name="Google Shape;213;p13"/>
            <p:cNvSpPr/>
            <p:nvPr/>
          </p:nvSpPr>
          <p:spPr>
            <a:xfrm>
              <a:off x="526007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4" name="Google Shape;214;p13"/>
            <p:cNvSpPr/>
            <p:nvPr/>
          </p:nvSpPr>
          <p:spPr>
            <a:xfrm>
              <a:off x="517767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5" name="Google Shape;215;p13"/>
            <p:cNvSpPr/>
            <p:nvPr/>
          </p:nvSpPr>
          <p:spPr>
            <a:xfrm>
              <a:off x="5095299"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6" name="Google Shape;216;p13"/>
            <p:cNvSpPr/>
            <p:nvPr/>
          </p:nvSpPr>
          <p:spPr>
            <a:xfrm>
              <a:off x="501295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7" name="Google Shape;217;p13"/>
            <p:cNvSpPr/>
            <p:nvPr/>
          </p:nvSpPr>
          <p:spPr>
            <a:xfrm>
              <a:off x="4930580"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8" name="Google Shape;218;p13"/>
            <p:cNvSpPr/>
            <p:nvPr/>
          </p:nvSpPr>
          <p:spPr>
            <a:xfrm>
              <a:off x="484822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9" name="Google Shape;219;p13"/>
            <p:cNvSpPr/>
            <p:nvPr/>
          </p:nvSpPr>
          <p:spPr>
            <a:xfrm>
              <a:off x="476586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0" name="Google Shape;220;p13"/>
            <p:cNvSpPr/>
            <p:nvPr/>
          </p:nvSpPr>
          <p:spPr>
            <a:xfrm>
              <a:off x="468348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1" name="Google Shape;221;p13"/>
            <p:cNvSpPr/>
            <p:nvPr/>
          </p:nvSpPr>
          <p:spPr>
            <a:xfrm>
              <a:off x="4601129"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2" name="Google Shape;222;p13"/>
            <p:cNvSpPr/>
            <p:nvPr/>
          </p:nvSpPr>
          <p:spPr>
            <a:xfrm>
              <a:off x="4518752"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3" name="Google Shape;223;p13"/>
            <p:cNvSpPr/>
            <p:nvPr/>
          </p:nvSpPr>
          <p:spPr>
            <a:xfrm>
              <a:off x="443641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4" name="Google Shape;224;p13"/>
            <p:cNvSpPr/>
            <p:nvPr/>
          </p:nvSpPr>
          <p:spPr>
            <a:xfrm>
              <a:off x="435403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5" name="Google Shape;225;p13"/>
            <p:cNvSpPr/>
            <p:nvPr/>
          </p:nvSpPr>
          <p:spPr>
            <a:xfrm>
              <a:off x="427165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6" name="Google Shape;226;p13"/>
            <p:cNvSpPr/>
            <p:nvPr/>
          </p:nvSpPr>
          <p:spPr>
            <a:xfrm>
              <a:off x="4189311"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7" name="Google Shape;227;p13"/>
            <p:cNvSpPr/>
            <p:nvPr/>
          </p:nvSpPr>
          <p:spPr>
            <a:xfrm>
              <a:off x="4106942"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8" name="Google Shape;228;p13"/>
            <p:cNvSpPr/>
            <p:nvPr/>
          </p:nvSpPr>
          <p:spPr>
            <a:xfrm>
              <a:off x="4024601"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9" name="Google Shape;229;p13"/>
            <p:cNvSpPr/>
            <p:nvPr/>
          </p:nvSpPr>
          <p:spPr>
            <a:xfrm>
              <a:off x="394220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0" name="Google Shape;230;p13"/>
            <p:cNvSpPr/>
            <p:nvPr/>
          </p:nvSpPr>
          <p:spPr>
            <a:xfrm>
              <a:off x="3859830"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1" name="Google Shape;231;p13"/>
            <p:cNvSpPr/>
            <p:nvPr/>
          </p:nvSpPr>
          <p:spPr>
            <a:xfrm>
              <a:off x="3777501"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2" name="Google Shape;232;p13"/>
            <p:cNvSpPr/>
            <p:nvPr/>
          </p:nvSpPr>
          <p:spPr>
            <a:xfrm>
              <a:off x="3695111"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3" name="Google Shape;233;p13"/>
            <p:cNvSpPr/>
            <p:nvPr/>
          </p:nvSpPr>
          <p:spPr>
            <a:xfrm>
              <a:off x="361277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4" name="Google Shape;234;p13"/>
            <p:cNvSpPr/>
            <p:nvPr/>
          </p:nvSpPr>
          <p:spPr>
            <a:xfrm>
              <a:off x="353039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5" name="Google Shape;235;p13"/>
            <p:cNvSpPr/>
            <p:nvPr/>
          </p:nvSpPr>
          <p:spPr>
            <a:xfrm>
              <a:off x="344801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6" name="Google Shape;236;p13"/>
            <p:cNvSpPr/>
            <p:nvPr/>
          </p:nvSpPr>
          <p:spPr>
            <a:xfrm>
              <a:off x="336567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7" name="Google Shape;237;p13"/>
            <p:cNvSpPr/>
            <p:nvPr/>
          </p:nvSpPr>
          <p:spPr>
            <a:xfrm>
              <a:off x="3283301"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8" name="Google Shape;238;p13"/>
            <p:cNvSpPr/>
            <p:nvPr/>
          </p:nvSpPr>
          <p:spPr>
            <a:xfrm>
              <a:off x="3200924"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9" name="Google Shape;239;p13"/>
            <p:cNvSpPr/>
            <p:nvPr/>
          </p:nvSpPr>
          <p:spPr>
            <a:xfrm>
              <a:off x="3118574"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0" name="Google Shape;240;p13"/>
            <p:cNvSpPr/>
            <p:nvPr/>
          </p:nvSpPr>
          <p:spPr>
            <a:xfrm>
              <a:off x="303618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1" name="Google Shape;241;p13"/>
            <p:cNvSpPr/>
            <p:nvPr/>
          </p:nvSpPr>
          <p:spPr>
            <a:xfrm>
              <a:off x="295384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2" name="Google Shape;242;p13"/>
            <p:cNvSpPr/>
            <p:nvPr/>
          </p:nvSpPr>
          <p:spPr>
            <a:xfrm>
              <a:off x="287148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3" name="Google Shape;243;p13"/>
            <p:cNvSpPr/>
            <p:nvPr/>
          </p:nvSpPr>
          <p:spPr>
            <a:xfrm>
              <a:off x="2789106"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4" name="Google Shape;244;p13"/>
            <p:cNvSpPr/>
            <p:nvPr/>
          </p:nvSpPr>
          <p:spPr>
            <a:xfrm>
              <a:off x="270675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5" name="Google Shape;245;p13"/>
            <p:cNvSpPr/>
            <p:nvPr/>
          </p:nvSpPr>
          <p:spPr>
            <a:xfrm>
              <a:off x="262437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6" name="Google Shape;246;p13"/>
            <p:cNvSpPr/>
            <p:nvPr/>
          </p:nvSpPr>
          <p:spPr>
            <a:xfrm>
              <a:off x="2542027"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7" name="Google Shape;247;p13"/>
            <p:cNvSpPr/>
            <p:nvPr/>
          </p:nvSpPr>
          <p:spPr>
            <a:xfrm>
              <a:off x="245966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8" name="Google Shape;248;p13"/>
            <p:cNvSpPr/>
            <p:nvPr/>
          </p:nvSpPr>
          <p:spPr>
            <a:xfrm>
              <a:off x="237727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9" name="Google Shape;249;p13"/>
            <p:cNvSpPr/>
            <p:nvPr/>
          </p:nvSpPr>
          <p:spPr>
            <a:xfrm>
              <a:off x="2294937"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0" name="Google Shape;250;p13"/>
            <p:cNvSpPr/>
            <p:nvPr/>
          </p:nvSpPr>
          <p:spPr>
            <a:xfrm>
              <a:off x="221256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1" name="Google Shape;251;p13"/>
            <p:cNvSpPr/>
            <p:nvPr/>
          </p:nvSpPr>
          <p:spPr>
            <a:xfrm>
              <a:off x="213020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2" name="Google Shape;252;p13"/>
            <p:cNvSpPr/>
            <p:nvPr/>
          </p:nvSpPr>
          <p:spPr>
            <a:xfrm>
              <a:off x="204784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3" name="Google Shape;253;p13"/>
            <p:cNvSpPr/>
            <p:nvPr/>
          </p:nvSpPr>
          <p:spPr>
            <a:xfrm>
              <a:off x="196546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4" name="Google Shape;254;p13"/>
            <p:cNvSpPr/>
            <p:nvPr/>
          </p:nvSpPr>
          <p:spPr>
            <a:xfrm>
              <a:off x="188310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5" name="Google Shape;255;p13"/>
            <p:cNvSpPr/>
            <p:nvPr/>
          </p:nvSpPr>
          <p:spPr>
            <a:xfrm>
              <a:off x="180074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6" name="Google Shape;256;p13"/>
            <p:cNvSpPr/>
            <p:nvPr/>
          </p:nvSpPr>
          <p:spPr>
            <a:xfrm>
              <a:off x="171837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7" name="Google Shape;257;p13"/>
            <p:cNvSpPr/>
            <p:nvPr/>
          </p:nvSpPr>
          <p:spPr>
            <a:xfrm>
              <a:off x="163601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8" name="Google Shape;258;p13"/>
            <p:cNvSpPr/>
            <p:nvPr/>
          </p:nvSpPr>
          <p:spPr>
            <a:xfrm>
              <a:off x="155363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9" name="Google Shape;259;p13"/>
            <p:cNvSpPr/>
            <p:nvPr/>
          </p:nvSpPr>
          <p:spPr>
            <a:xfrm>
              <a:off x="146858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0" name="Google Shape;260;p13"/>
            <p:cNvSpPr/>
            <p:nvPr/>
          </p:nvSpPr>
          <p:spPr>
            <a:xfrm>
              <a:off x="138622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1" name="Google Shape;261;p13"/>
            <p:cNvSpPr/>
            <p:nvPr/>
          </p:nvSpPr>
          <p:spPr>
            <a:xfrm>
              <a:off x="1303842"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2" name="Google Shape;262;p13"/>
            <p:cNvSpPr/>
            <p:nvPr/>
          </p:nvSpPr>
          <p:spPr>
            <a:xfrm>
              <a:off x="122148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3" name="Google Shape;263;p13"/>
            <p:cNvSpPr/>
            <p:nvPr/>
          </p:nvSpPr>
          <p:spPr>
            <a:xfrm>
              <a:off x="1139122" y="5367528"/>
              <a:ext cx="117475" cy="215264"/>
            </a:xfrm>
            <a:custGeom>
              <a:avLst/>
              <a:gdLst/>
              <a:ahLst/>
              <a:cxnLst/>
              <a:rect l="l" t="t" r="r" b="b"/>
              <a:pathLst>
                <a:path w="117475" h="215264" extrusionOk="0">
                  <a:moveTo>
                    <a:pt x="116907"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4" name="Google Shape;264;p13"/>
            <p:cNvSpPr/>
            <p:nvPr/>
          </p:nvSpPr>
          <p:spPr>
            <a:xfrm>
              <a:off x="105675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5" name="Google Shape;265;p13"/>
            <p:cNvSpPr/>
            <p:nvPr/>
          </p:nvSpPr>
          <p:spPr>
            <a:xfrm>
              <a:off x="97439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6" name="Google Shape;266;p13"/>
            <p:cNvSpPr/>
            <p:nvPr/>
          </p:nvSpPr>
          <p:spPr>
            <a:xfrm>
              <a:off x="89202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7" name="Google Shape;267;p13"/>
            <p:cNvSpPr/>
            <p:nvPr/>
          </p:nvSpPr>
          <p:spPr>
            <a:xfrm>
              <a:off x="80966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8" name="Google Shape;268;p13"/>
            <p:cNvSpPr/>
            <p:nvPr/>
          </p:nvSpPr>
          <p:spPr>
            <a:xfrm>
              <a:off x="727296"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9" name="Google Shape;269;p13"/>
            <p:cNvSpPr/>
            <p:nvPr/>
          </p:nvSpPr>
          <p:spPr>
            <a:xfrm>
              <a:off x="644919"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0" name="Google Shape;270;p13"/>
            <p:cNvSpPr/>
            <p:nvPr/>
          </p:nvSpPr>
          <p:spPr>
            <a:xfrm>
              <a:off x="562568"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1" name="Google Shape;271;p13"/>
            <p:cNvSpPr/>
            <p:nvPr/>
          </p:nvSpPr>
          <p:spPr>
            <a:xfrm>
              <a:off x="480200"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2" name="Google Shape;272;p13"/>
            <p:cNvSpPr/>
            <p:nvPr/>
          </p:nvSpPr>
          <p:spPr>
            <a:xfrm>
              <a:off x="397841"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3" name="Google Shape;273;p13"/>
            <p:cNvSpPr/>
            <p:nvPr/>
          </p:nvSpPr>
          <p:spPr>
            <a:xfrm>
              <a:off x="315481"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4" name="Google Shape;274;p13"/>
            <p:cNvSpPr/>
            <p:nvPr/>
          </p:nvSpPr>
          <p:spPr>
            <a:xfrm>
              <a:off x="233105"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5" name="Google Shape;275;p13"/>
            <p:cNvSpPr/>
            <p:nvPr/>
          </p:nvSpPr>
          <p:spPr>
            <a:xfrm>
              <a:off x="150754"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6" name="Google Shape;276;p13"/>
            <p:cNvSpPr/>
            <p:nvPr/>
          </p:nvSpPr>
          <p:spPr>
            <a:xfrm>
              <a:off x="68373" y="5367528"/>
              <a:ext cx="117475" cy="215264"/>
            </a:xfrm>
            <a:custGeom>
              <a:avLst/>
              <a:gdLst/>
              <a:ahLst/>
              <a:cxnLst/>
              <a:rect l="l" t="t" r="r" b="b"/>
              <a:pathLst>
                <a:path w="117475" h="215264" extrusionOk="0">
                  <a:moveTo>
                    <a:pt x="116906" y="214883"/>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7" name="Google Shape;277;p13"/>
            <p:cNvSpPr/>
            <p:nvPr/>
          </p:nvSpPr>
          <p:spPr>
            <a:xfrm>
              <a:off x="0" y="5393250"/>
              <a:ext cx="103505" cy="189229"/>
            </a:xfrm>
            <a:custGeom>
              <a:avLst/>
              <a:gdLst/>
              <a:ahLst/>
              <a:cxnLst/>
              <a:rect l="l" t="t" r="r" b="b"/>
              <a:pathLst>
                <a:path w="103505" h="189229" extrusionOk="0">
                  <a:moveTo>
                    <a:pt x="102912" y="189161"/>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8" name="Google Shape;278;p13"/>
            <p:cNvSpPr/>
            <p:nvPr/>
          </p:nvSpPr>
          <p:spPr>
            <a:xfrm>
              <a:off x="0" y="5544634"/>
              <a:ext cx="20955" cy="38100"/>
            </a:xfrm>
            <a:custGeom>
              <a:avLst/>
              <a:gdLst/>
              <a:ahLst/>
              <a:cxnLst/>
              <a:rect l="l" t="t" r="r" b="b"/>
              <a:pathLst>
                <a:path w="20955" h="38100" extrusionOk="0">
                  <a:moveTo>
                    <a:pt x="20553" y="37778"/>
                  </a:moveTo>
                  <a:lnTo>
                    <a:pt x="0" y="0"/>
                  </a:lnTo>
                </a:path>
              </a:pathLst>
            </a:custGeom>
            <a:noFill/>
            <a:ln w="10250"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79" name="Google Shape;279;p13"/>
          <p:cNvSpPr/>
          <p:nvPr/>
        </p:nvSpPr>
        <p:spPr>
          <a:xfrm>
            <a:off x="1286932" y="1138465"/>
            <a:ext cx="93000" cy="2068200"/>
          </a:xfrm>
          <a:prstGeom prst="rect">
            <a:avLst/>
          </a:prstGeom>
          <a:solidFill>
            <a:schemeClr val="accent1"/>
          </a:solidFill>
          <a:ln w="9525" cap="flat" cmpd="sng">
            <a:solidFill>
              <a:srgbClr val="C18B08"/>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0" name="Google Shape;280;p13"/>
          <p:cNvSpPr txBox="1">
            <a:spLocks noGrp="1"/>
          </p:cNvSpPr>
          <p:nvPr>
            <p:ph type="title"/>
          </p:nvPr>
        </p:nvSpPr>
        <p:spPr>
          <a:xfrm>
            <a:off x="1741489" y="1774825"/>
            <a:ext cx="5099700" cy="622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lt1"/>
              </a:buClr>
              <a:buSzPts val="6000"/>
              <a:buFont typeface="Impact"/>
              <a:buNone/>
              <a:defRPr sz="6000" b="0" i="0" u="none" strike="noStrike" cap="none">
                <a:solidFill>
                  <a:schemeClr val="lt1"/>
                </a:solidFill>
                <a:latin typeface="Impact"/>
                <a:ea typeface="Impact"/>
                <a:cs typeface="Impact"/>
                <a:sym typeface="Impac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81" name="Google Shape;281;p13"/>
          <p:cNvSpPr txBox="1">
            <a:spLocks noGrp="1"/>
          </p:cNvSpPr>
          <p:nvPr>
            <p:ph type="body" idx="1"/>
          </p:nvPr>
        </p:nvSpPr>
        <p:spPr>
          <a:xfrm>
            <a:off x="1741486" y="2636045"/>
            <a:ext cx="5099700" cy="603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chemeClr val="lt1"/>
              </a:buClr>
              <a:buSzPts val="1800"/>
              <a:buFont typeface="Arial"/>
              <a:buNone/>
              <a:defRPr sz="1800" b="0" i="0" u="none" strike="noStrike" cap="none">
                <a:solidFill>
                  <a:schemeClr val="lt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pic>
        <p:nvPicPr>
          <p:cNvPr id="282" name="Google Shape;282;p13" descr="Purdue University Logo"/>
          <p:cNvPicPr preferRelativeResize="0"/>
          <p:nvPr/>
        </p:nvPicPr>
        <p:blipFill rotWithShape="1">
          <a:blip r:embed="rId2">
            <a:alphaModFix/>
          </a:blip>
          <a:srcRect/>
          <a:stretch/>
        </p:blipFill>
        <p:spPr>
          <a:xfrm>
            <a:off x="6656155" y="4539591"/>
            <a:ext cx="1068317" cy="331586"/>
          </a:xfrm>
          <a:prstGeom prst="rect">
            <a:avLst/>
          </a:prstGeom>
          <a:noFill/>
          <a:ln>
            <a:noFill/>
          </a:ln>
        </p:spPr>
      </p:pic>
      <p:pic>
        <p:nvPicPr>
          <p:cNvPr id="283" name="Google Shape;283;p13"/>
          <p:cNvPicPr preferRelativeResize="0"/>
          <p:nvPr/>
        </p:nvPicPr>
        <p:blipFill rotWithShape="1">
          <a:blip r:embed="rId3">
            <a:alphaModFix/>
          </a:blip>
          <a:srcRect/>
          <a:stretch/>
        </p:blipFill>
        <p:spPr>
          <a:xfrm>
            <a:off x="1289868" y="4755894"/>
            <a:ext cx="3569638" cy="153947"/>
          </a:xfrm>
          <a:prstGeom prst="rect">
            <a:avLst/>
          </a:prstGeom>
          <a:noFill/>
          <a:ln>
            <a:noFill/>
          </a:ln>
        </p:spPr>
      </p:pic>
      <p:pic>
        <p:nvPicPr>
          <p:cNvPr id="284" name="Google Shape;284;p13" descr="An Equal Access/Equal Opportunity University"/>
          <p:cNvPicPr preferRelativeResize="0"/>
          <p:nvPr/>
        </p:nvPicPr>
        <p:blipFill rotWithShape="1">
          <a:blip r:embed="rId4">
            <a:alphaModFix/>
          </a:blip>
          <a:srcRect/>
          <a:stretch/>
        </p:blipFill>
        <p:spPr>
          <a:xfrm>
            <a:off x="20638" y="4921251"/>
            <a:ext cx="647698" cy="18097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pos="792">
          <p15:clr>
            <a:srgbClr val="FBAE40"/>
          </p15:clr>
        </p15:guide>
        <p15:guide id="4" orient="horz" pos="3060">
          <p15:clr>
            <a:srgbClr val="FBAE40"/>
          </p15:clr>
        </p15:guide>
        <p15:guide id="5" orient="horz" pos="20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Slide-1 column">
  <p:cSld name="Content Slide-1 column">
    <p:spTree>
      <p:nvGrpSpPr>
        <p:cNvPr id="1" name="Shape 285"/>
        <p:cNvGrpSpPr/>
        <p:nvPr/>
      </p:nvGrpSpPr>
      <p:grpSpPr>
        <a:xfrm>
          <a:off x="0" y="0"/>
          <a:ext cx="0" cy="0"/>
          <a:chOff x="0" y="0"/>
          <a:chExt cx="0" cy="0"/>
        </a:xfrm>
      </p:grpSpPr>
      <p:sp>
        <p:nvSpPr>
          <p:cNvPr id="286" name="Google Shape;286;p14"/>
          <p:cNvSpPr/>
          <p:nvPr/>
        </p:nvSpPr>
        <p:spPr>
          <a:xfrm>
            <a:off x="0" y="0"/>
            <a:ext cx="9144000" cy="850200"/>
          </a:xfrm>
          <a:prstGeom prst="rect">
            <a:avLst/>
          </a:prstGeom>
          <a:solidFill>
            <a:schemeClr val="dk1"/>
          </a:solidFill>
          <a:ln>
            <a:noFill/>
          </a:ln>
          <a:effectLst>
            <a:outerShdw blurRad="40000" dist="23000" dir="5400000" rotWithShape="0">
              <a:srgbClr val="000000">
                <a:alpha val="3451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7" name="Google Shape;287;p14"/>
          <p:cNvSpPr/>
          <p:nvPr/>
        </p:nvSpPr>
        <p:spPr>
          <a:xfrm>
            <a:off x="701147" y="0"/>
            <a:ext cx="70500" cy="735900"/>
          </a:xfrm>
          <a:prstGeom prst="rect">
            <a:avLst/>
          </a:prstGeom>
          <a:solidFill>
            <a:schemeClr val="accent1"/>
          </a:solidFill>
          <a:ln w="9525" cap="flat" cmpd="sng">
            <a:solidFill>
              <a:srgbClr val="C18B08"/>
            </a:solidFill>
            <a:prstDash val="solid"/>
            <a:round/>
            <a:headEnd type="none" w="sm" len="sm"/>
            <a:tailEnd type="none" w="sm" len="sm"/>
          </a:ln>
          <a:effectLst>
            <a:outerShdw blurRad="40000" dist="23000" dir="5400000" rotWithShape="0">
              <a:srgbClr val="000000">
                <a:alpha val="3451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8" name="Google Shape;288;p14"/>
          <p:cNvSpPr txBox="1">
            <a:spLocks noGrp="1"/>
          </p:cNvSpPr>
          <p:nvPr>
            <p:ph type="title"/>
          </p:nvPr>
        </p:nvSpPr>
        <p:spPr>
          <a:xfrm>
            <a:off x="1139295" y="452239"/>
            <a:ext cx="6920400" cy="3978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lt1"/>
              </a:buClr>
              <a:buSzPts val="3000"/>
              <a:buFont typeface="Impact"/>
              <a:buNone/>
              <a:defRPr sz="3000" b="0" i="0" u="none" strike="noStrike" cap="none">
                <a:solidFill>
                  <a:schemeClr val="lt1"/>
                </a:solidFill>
                <a:latin typeface="Impact"/>
                <a:ea typeface="Impact"/>
                <a:cs typeface="Impact"/>
                <a:sym typeface="Impac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89" name="Google Shape;289;p14"/>
          <p:cNvSpPr txBox="1">
            <a:spLocks noGrp="1"/>
          </p:cNvSpPr>
          <p:nvPr>
            <p:ph type="body" idx="1"/>
          </p:nvPr>
        </p:nvSpPr>
        <p:spPr>
          <a:xfrm>
            <a:off x="1135412" y="1224371"/>
            <a:ext cx="6924300" cy="3165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80"/>
              </a:spcBef>
              <a:spcAft>
                <a:spcPts val="0"/>
              </a:spcAft>
              <a:buClr>
                <a:schemeClr val="accent2"/>
              </a:buClr>
              <a:buSzPts val="2400"/>
              <a:buFont typeface="Arial"/>
              <a:buNone/>
              <a:defRPr sz="2400" b="0" i="0" u="none" strike="noStrike" cap="none">
                <a:solidFill>
                  <a:schemeClr val="accent2"/>
                </a:solidFill>
                <a:latin typeface="Impact"/>
                <a:ea typeface="Impact"/>
                <a:cs typeface="Impact"/>
                <a:sym typeface="Impact"/>
              </a:defRPr>
            </a:lvl1pPr>
            <a:lvl2pPr marL="914400" marR="0" lvl="1" indent="-228600" algn="l" rtl="0">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90" name="Google Shape;290;p14"/>
          <p:cNvSpPr txBox="1">
            <a:spLocks noGrp="1"/>
          </p:cNvSpPr>
          <p:nvPr>
            <p:ph type="body" idx="2"/>
          </p:nvPr>
        </p:nvSpPr>
        <p:spPr>
          <a:xfrm>
            <a:off x="1139824" y="1663304"/>
            <a:ext cx="6919800" cy="2558700"/>
          </a:xfrm>
          <a:prstGeom prst="rect">
            <a:avLst/>
          </a:prstGeom>
          <a:noFill/>
          <a:ln>
            <a:noFill/>
          </a:ln>
        </p:spPr>
        <p:txBody>
          <a:bodyPr spcFirstLastPara="1" wrap="square" lIns="91425" tIns="91425" rIns="91425" bIns="91425" anchor="t" anchorCtr="0"/>
          <a:lstStyle>
            <a:lvl1pPr marL="457200" marR="0" lvl="0" indent="-342900" algn="l" rtl="0">
              <a:lnSpc>
                <a:spcPct val="100000"/>
              </a:lnSpc>
              <a:spcBef>
                <a:spcPts val="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91" name="Google Shape;291;p14"/>
          <p:cNvSpPr txBox="1">
            <a:spLocks noGrp="1"/>
          </p:cNvSpPr>
          <p:nvPr>
            <p:ph type="body" idx="3"/>
          </p:nvPr>
        </p:nvSpPr>
        <p:spPr>
          <a:xfrm>
            <a:off x="1139825" y="4616254"/>
            <a:ext cx="4962000" cy="165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92" name="Google Shape;292;p14" descr="Purdue University Logo"/>
          <p:cNvPicPr preferRelativeResize="0"/>
          <p:nvPr/>
        </p:nvPicPr>
        <p:blipFill rotWithShape="1">
          <a:blip r:embed="rId2">
            <a:alphaModFix/>
          </a:blip>
          <a:srcRect/>
          <a:stretch/>
        </p:blipFill>
        <p:spPr>
          <a:xfrm>
            <a:off x="6656155" y="4522469"/>
            <a:ext cx="1068317" cy="331586"/>
          </a:xfrm>
          <a:prstGeom prst="rect">
            <a:avLst/>
          </a:prstGeom>
          <a:noFill/>
          <a:ln>
            <a:noFill/>
          </a:ln>
        </p:spPr>
      </p:pic>
      <p:grpSp>
        <p:nvGrpSpPr>
          <p:cNvPr id="293" name="Google Shape;293;p14"/>
          <p:cNvGrpSpPr/>
          <p:nvPr/>
        </p:nvGrpSpPr>
        <p:grpSpPr>
          <a:xfrm>
            <a:off x="1143000" y="4974431"/>
            <a:ext cx="8001578" cy="171564"/>
            <a:chOff x="1143000" y="6629400"/>
            <a:chExt cx="8001578" cy="228752"/>
          </a:xfrm>
        </p:grpSpPr>
        <p:sp>
          <p:nvSpPr>
            <p:cNvPr id="294" name="Google Shape;294;p14"/>
            <p:cNvSpPr/>
            <p:nvPr/>
          </p:nvSpPr>
          <p:spPr>
            <a:xfrm>
              <a:off x="9088063" y="6629400"/>
              <a:ext cx="56515" cy="102870"/>
            </a:xfrm>
            <a:custGeom>
              <a:avLst/>
              <a:gdLst/>
              <a:ahLst/>
              <a:cxnLst/>
              <a:rect l="l" t="t" r="r" b="b"/>
              <a:pathLst>
                <a:path w="56515" h="102870" extrusionOk="0">
                  <a:moveTo>
                    <a:pt x="55936" y="102815"/>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5" name="Google Shape;295;p14"/>
            <p:cNvSpPr/>
            <p:nvPr/>
          </p:nvSpPr>
          <p:spPr>
            <a:xfrm>
              <a:off x="9017832"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6" name="Google Shape;296;p14"/>
            <p:cNvSpPr/>
            <p:nvPr/>
          </p:nvSpPr>
          <p:spPr>
            <a:xfrm>
              <a:off x="8947580"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7" name="Google Shape;297;p14"/>
            <p:cNvSpPr/>
            <p:nvPr/>
          </p:nvSpPr>
          <p:spPr>
            <a:xfrm>
              <a:off x="8877358"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8" name="Google Shape;298;p14"/>
            <p:cNvSpPr/>
            <p:nvPr/>
          </p:nvSpPr>
          <p:spPr>
            <a:xfrm>
              <a:off x="8807125"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9" name="Google Shape;299;p14"/>
            <p:cNvSpPr/>
            <p:nvPr/>
          </p:nvSpPr>
          <p:spPr>
            <a:xfrm>
              <a:off x="8736895"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0" name="Google Shape;300;p14"/>
            <p:cNvSpPr/>
            <p:nvPr/>
          </p:nvSpPr>
          <p:spPr>
            <a:xfrm>
              <a:off x="8666673"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1" name="Google Shape;301;p14"/>
            <p:cNvSpPr/>
            <p:nvPr/>
          </p:nvSpPr>
          <p:spPr>
            <a:xfrm>
              <a:off x="8596424"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2" name="Google Shape;302;p14"/>
            <p:cNvSpPr/>
            <p:nvPr/>
          </p:nvSpPr>
          <p:spPr>
            <a:xfrm>
              <a:off x="8526186"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3" name="Google Shape;303;p14"/>
            <p:cNvSpPr/>
            <p:nvPr/>
          </p:nvSpPr>
          <p:spPr>
            <a:xfrm>
              <a:off x="8455946"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4" name="Google Shape;304;p14"/>
            <p:cNvSpPr/>
            <p:nvPr/>
          </p:nvSpPr>
          <p:spPr>
            <a:xfrm>
              <a:off x="8385727"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5" name="Google Shape;305;p14"/>
            <p:cNvSpPr/>
            <p:nvPr/>
          </p:nvSpPr>
          <p:spPr>
            <a:xfrm>
              <a:off x="8315500"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6" name="Google Shape;306;p14"/>
            <p:cNvSpPr/>
            <p:nvPr/>
          </p:nvSpPr>
          <p:spPr>
            <a:xfrm>
              <a:off x="8245254"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7" name="Google Shape;307;p14"/>
            <p:cNvSpPr/>
            <p:nvPr/>
          </p:nvSpPr>
          <p:spPr>
            <a:xfrm>
              <a:off x="8175038"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8" name="Google Shape;308;p14"/>
            <p:cNvSpPr/>
            <p:nvPr/>
          </p:nvSpPr>
          <p:spPr>
            <a:xfrm>
              <a:off x="8104787"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9" name="Google Shape;309;p14"/>
            <p:cNvSpPr/>
            <p:nvPr/>
          </p:nvSpPr>
          <p:spPr>
            <a:xfrm>
              <a:off x="8034572"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0" name="Google Shape;310;p14"/>
            <p:cNvSpPr/>
            <p:nvPr/>
          </p:nvSpPr>
          <p:spPr>
            <a:xfrm>
              <a:off x="7964329"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1" name="Google Shape;311;p14"/>
            <p:cNvSpPr/>
            <p:nvPr/>
          </p:nvSpPr>
          <p:spPr>
            <a:xfrm>
              <a:off x="7894090"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2" name="Google Shape;312;p14"/>
            <p:cNvSpPr/>
            <p:nvPr/>
          </p:nvSpPr>
          <p:spPr>
            <a:xfrm>
              <a:off x="7823863"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3" name="Google Shape;313;p14"/>
            <p:cNvSpPr/>
            <p:nvPr/>
          </p:nvSpPr>
          <p:spPr>
            <a:xfrm>
              <a:off x="7753622"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4" name="Google Shape;314;p14"/>
            <p:cNvSpPr/>
            <p:nvPr/>
          </p:nvSpPr>
          <p:spPr>
            <a:xfrm>
              <a:off x="7683383"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5" name="Google Shape;315;p14"/>
            <p:cNvSpPr/>
            <p:nvPr/>
          </p:nvSpPr>
          <p:spPr>
            <a:xfrm>
              <a:off x="7613170"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6" name="Google Shape;316;p14"/>
            <p:cNvSpPr/>
            <p:nvPr/>
          </p:nvSpPr>
          <p:spPr>
            <a:xfrm>
              <a:off x="7542935"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7" name="Google Shape;317;p14"/>
            <p:cNvSpPr/>
            <p:nvPr/>
          </p:nvSpPr>
          <p:spPr>
            <a:xfrm>
              <a:off x="7472708"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8" name="Google Shape;318;p14"/>
            <p:cNvSpPr/>
            <p:nvPr/>
          </p:nvSpPr>
          <p:spPr>
            <a:xfrm>
              <a:off x="7402459"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19" name="Google Shape;319;p14"/>
            <p:cNvSpPr/>
            <p:nvPr/>
          </p:nvSpPr>
          <p:spPr>
            <a:xfrm>
              <a:off x="7332212"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0" name="Google Shape;320;p14"/>
            <p:cNvSpPr/>
            <p:nvPr/>
          </p:nvSpPr>
          <p:spPr>
            <a:xfrm>
              <a:off x="7262014"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1" name="Google Shape;321;p14"/>
            <p:cNvSpPr/>
            <p:nvPr/>
          </p:nvSpPr>
          <p:spPr>
            <a:xfrm>
              <a:off x="7191758"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2" name="Google Shape;322;p14"/>
            <p:cNvSpPr/>
            <p:nvPr/>
          </p:nvSpPr>
          <p:spPr>
            <a:xfrm>
              <a:off x="7121528"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3" name="Google Shape;323;p14"/>
            <p:cNvSpPr/>
            <p:nvPr/>
          </p:nvSpPr>
          <p:spPr>
            <a:xfrm>
              <a:off x="7051305"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4" name="Google Shape;324;p14"/>
            <p:cNvSpPr/>
            <p:nvPr/>
          </p:nvSpPr>
          <p:spPr>
            <a:xfrm>
              <a:off x="6981061"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5" name="Google Shape;325;p14"/>
            <p:cNvSpPr/>
            <p:nvPr/>
          </p:nvSpPr>
          <p:spPr>
            <a:xfrm>
              <a:off x="6910846"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6" name="Google Shape;326;p14"/>
            <p:cNvSpPr/>
            <p:nvPr/>
          </p:nvSpPr>
          <p:spPr>
            <a:xfrm>
              <a:off x="6840604"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7" name="Google Shape;327;p14"/>
            <p:cNvSpPr/>
            <p:nvPr/>
          </p:nvSpPr>
          <p:spPr>
            <a:xfrm>
              <a:off x="6770356"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8" name="Google Shape;328;p14"/>
            <p:cNvSpPr/>
            <p:nvPr/>
          </p:nvSpPr>
          <p:spPr>
            <a:xfrm>
              <a:off x="6694438"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9" name="Google Shape;329;p14"/>
            <p:cNvSpPr/>
            <p:nvPr/>
          </p:nvSpPr>
          <p:spPr>
            <a:xfrm>
              <a:off x="6624216"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0" name="Google Shape;330;p14"/>
            <p:cNvSpPr/>
            <p:nvPr/>
          </p:nvSpPr>
          <p:spPr>
            <a:xfrm>
              <a:off x="6553968"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1" name="Google Shape;331;p14"/>
            <p:cNvSpPr/>
            <p:nvPr/>
          </p:nvSpPr>
          <p:spPr>
            <a:xfrm>
              <a:off x="6483746" y="6629400"/>
              <a:ext cx="124459" cy="228600"/>
            </a:xfrm>
            <a:custGeom>
              <a:avLst/>
              <a:gdLst/>
              <a:ahLst/>
              <a:cxnLst/>
              <a:rect l="l" t="t" r="r" b="b"/>
              <a:pathLst>
                <a:path w="124459"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2" name="Google Shape;332;p14"/>
            <p:cNvSpPr/>
            <p:nvPr/>
          </p:nvSpPr>
          <p:spPr>
            <a:xfrm>
              <a:off x="6413498"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3" name="Google Shape;333;p14"/>
            <p:cNvSpPr/>
            <p:nvPr/>
          </p:nvSpPr>
          <p:spPr>
            <a:xfrm>
              <a:off x="6343271"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4" name="Google Shape;334;p14"/>
            <p:cNvSpPr/>
            <p:nvPr/>
          </p:nvSpPr>
          <p:spPr>
            <a:xfrm>
              <a:off x="6273045"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5" name="Google Shape;335;p14"/>
            <p:cNvSpPr/>
            <p:nvPr/>
          </p:nvSpPr>
          <p:spPr>
            <a:xfrm>
              <a:off x="6202806"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6" name="Google Shape;336;p14"/>
            <p:cNvSpPr/>
            <p:nvPr/>
          </p:nvSpPr>
          <p:spPr>
            <a:xfrm>
              <a:off x="6132590"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7" name="Google Shape;337;p14"/>
            <p:cNvSpPr/>
            <p:nvPr/>
          </p:nvSpPr>
          <p:spPr>
            <a:xfrm>
              <a:off x="6062338"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8" name="Google Shape;338;p14"/>
            <p:cNvSpPr/>
            <p:nvPr/>
          </p:nvSpPr>
          <p:spPr>
            <a:xfrm>
              <a:off x="5992107"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9" name="Google Shape;339;p14"/>
            <p:cNvSpPr/>
            <p:nvPr/>
          </p:nvSpPr>
          <p:spPr>
            <a:xfrm>
              <a:off x="5921885"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0" name="Google Shape;340;p14"/>
            <p:cNvSpPr/>
            <p:nvPr/>
          </p:nvSpPr>
          <p:spPr>
            <a:xfrm>
              <a:off x="5851637"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1" name="Google Shape;341;p14"/>
            <p:cNvSpPr/>
            <p:nvPr/>
          </p:nvSpPr>
          <p:spPr>
            <a:xfrm>
              <a:off x="5781440"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2" name="Google Shape;342;p14"/>
            <p:cNvSpPr/>
            <p:nvPr/>
          </p:nvSpPr>
          <p:spPr>
            <a:xfrm>
              <a:off x="5711175"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3" name="Google Shape;343;p14"/>
            <p:cNvSpPr/>
            <p:nvPr/>
          </p:nvSpPr>
          <p:spPr>
            <a:xfrm>
              <a:off x="5640928"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4" name="Google Shape;344;p14"/>
            <p:cNvSpPr/>
            <p:nvPr/>
          </p:nvSpPr>
          <p:spPr>
            <a:xfrm>
              <a:off x="5570713"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5" name="Google Shape;345;p14"/>
            <p:cNvSpPr/>
            <p:nvPr/>
          </p:nvSpPr>
          <p:spPr>
            <a:xfrm>
              <a:off x="5500466"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6" name="Google Shape;346;p14"/>
            <p:cNvSpPr/>
            <p:nvPr/>
          </p:nvSpPr>
          <p:spPr>
            <a:xfrm>
              <a:off x="5430251"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7" name="Google Shape;347;p14"/>
            <p:cNvSpPr/>
            <p:nvPr/>
          </p:nvSpPr>
          <p:spPr>
            <a:xfrm>
              <a:off x="5360016"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8" name="Google Shape;348;p14"/>
            <p:cNvSpPr/>
            <p:nvPr/>
          </p:nvSpPr>
          <p:spPr>
            <a:xfrm>
              <a:off x="5289768"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9" name="Google Shape;349;p14"/>
            <p:cNvSpPr/>
            <p:nvPr/>
          </p:nvSpPr>
          <p:spPr>
            <a:xfrm>
              <a:off x="5219542"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0" name="Google Shape;350;p14"/>
            <p:cNvSpPr/>
            <p:nvPr/>
          </p:nvSpPr>
          <p:spPr>
            <a:xfrm>
              <a:off x="5149303"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1" name="Google Shape;351;p14"/>
            <p:cNvSpPr/>
            <p:nvPr/>
          </p:nvSpPr>
          <p:spPr>
            <a:xfrm>
              <a:off x="5079096"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2" name="Google Shape;352;p14"/>
            <p:cNvSpPr/>
            <p:nvPr/>
          </p:nvSpPr>
          <p:spPr>
            <a:xfrm>
              <a:off x="5008835"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3" name="Google Shape;353;p14"/>
            <p:cNvSpPr/>
            <p:nvPr/>
          </p:nvSpPr>
          <p:spPr>
            <a:xfrm>
              <a:off x="4938596"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4" name="Google Shape;354;p14"/>
            <p:cNvSpPr/>
            <p:nvPr/>
          </p:nvSpPr>
          <p:spPr>
            <a:xfrm>
              <a:off x="4868382"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5" name="Google Shape;355;p14"/>
            <p:cNvSpPr/>
            <p:nvPr/>
          </p:nvSpPr>
          <p:spPr>
            <a:xfrm>
              <a:off x="4798148"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6" name="Google Shape;356;p14"/>
            <p:cNvSpPr/>
            <p:nvPr/>
          </p:nvSpPr>
          <p:spPr>
            <a:xfrm>
              <a:off x="4727936"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7" name="Google Shape;357;p14"/>
            <p:cNvSpPr/>
            <p:nvPr/>
          </p:nvSpPr>
          <p:spPr>
            <a:xfrm>
              <a:off x="4657672"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8" name="Google Shape;358;p14"/>
            <p:cNvSpPr/>
            <p:nvPr/>
          </p:nvSpPr>
          <p:spPr>
            <a:xfrm>
              <a:off x="4587433"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9" name="Google Shape;359;p14"/>
            <p:cNvSpPr/>
            <p:nvPr/>
          </p:nvSpPr>
          <p:spPr>
            <a:xfrm>
              <a:off x="4517227"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0" name="Google Shape;360;p14"/>
            <p:cNvSpPr/>
            <p:nvPr/>
          </p:nvSpPr>
          <p:spPr>
            <a:xfrm>
              <a:off x="4446971"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1" name="Google Shape;361;p14"/>
            <p:cNvSpPr/>
            <p:nvPr/>
          </p:nvSpPr>
          <p:spPr>
            <a:xfrm>
              <a:off x="4376756"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2" name="Google Shape;362;p14"/>
            <p:cNvSpPr/>
            <p:nvPr/>
          </p:nvSpPr>
          <p:spPr>
            <a:xfrm>
              <a:off x="4306513"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3" name="Google Shape;363;p14"/>
            <p:cNvSpPr/>
            <p:nvPr/>
          </p:nvSpPr>
          <p:spPr>
            <a:xfrm>
              <a:off x="4236273"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4" name="Google Shape;364;p14"/>
            <p:cNvSpPr/>
            <p:nvPr/>
          </p:nvSpPr>
          <p:spPr>
            <a:xfrm>
              <a:off x="4166051"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5" name="Google Shape;365;p14"/>
            <p:cNvSpPr/>
            <p:nvPr/>
          </p:nvSpPr>
          <p:spPr>
            <a:xfrm>
              <a:off x="4095816"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6" name="Google Shape;366;p14"/>
            <p:cNvSpPr/>
            <p:nvPr/>
          </p:nvSpPr>
          <p:spPr>
            <a:xfrm>
              <a:off x="4025569"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7" name="Google Shape;367;p14"/>
            <p:cNvSpPr/>
            <p:nvPr/>
          </p:nvSpPr>
          <p:spPr>
            <a:xfrm>
              <a:off x="3955349"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8" name="Google Shape;368;p14"/>
            <p:cNvSpPr/>
            <p:nvPr/>
          </p:nvSpPr>
          <p:spPr>
            <a:xfrm>
              <a:off x="3885097"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9" name="Google Shape;369;p14"/>
            <p:cNvSpPr/>
            <p:nvPr/>
          </p:nvSpPr>
          <p:spPr>
            <a:xfrm>
              <a:off x="3814887"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0" name="Google Shape;370;p14"/>
            <p:cNvSpPr/>
            <p:nvPr/>
          </p:nvSpPr>
          <p:spPr>
            <a:xfrm>
              <a:off x="3744652"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1" name="Google Shape;371;p14"/>
            <p:cNvSpPr/>
            <p:nvPr/>
          </p:nvSpPr>
          <p:spPr>
            <a:xfrm>
              <a:off x="3674409"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2" name="Google Shape;372;p14"/>
            <p:cNvSpPr/>
            <p:nvPr/>
          </p:nvSpPr>
          <p:spPr>
            <a:xfrm>
              <a:off x="3604185"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3" name="Google Shape;373;p14"/>
            <p:cNvSpPr/>
            <p:nvPr/>
          </p:nvSpPr>
          <p:spPr>
            <a:xfrm>
              <a:off x="3533938"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4" name="Google Shape;374;p14"/>
            <p:cNvSpPr/>
            <p:nvPr/>
          </p:nvSpPr>
          <p:spPr>
            <a:xfrm>
              <a:off x="3463716"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5" name="Google Shape;375;p14"/>
            <p:cNvSpPr/>
            <p:nvPr/>
          </p:nvSpPr>
          <p:spPr>
            <a:xfrm>
              <a:off x="3393476"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6" name="Google Shape;376;p14"/>
            <p:cNvSpPr/>
            <p:nvPr/>
          </p:nvSpPr>
          <p:spPr>
            <a:xfrm>
              <a:off x="3323241"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7" name="Google Shape;377;p14"/>
            <p:cNvSpPr/>
            <p:nvPr/>
          </p:nvSpPr>
          <p:spPr>
            <a:xfrm>
              <a:off x="3253022"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8" name="Google Shape;378;p14"/>
            <p:cNvSpPr/>
            <p:nvPr/>
          </p:nvSpPr>
          <p:spPr>
            <a:xfrm>
              <a:off x="3182779"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79" name="Google Shape;379;p14"/>
            <p:cNvSpPr/>
            <p:nvPr/>
          </p:nvSpPr>
          <p:spPr>
            <a:xfrm>
              <a:off x="3112547"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0" name="Google Shape;380;p14"/>
            <p:cNvSpPr/>
            <p:nvPr/>
          </p:nvSpPr>
          <p:spPr>
            <a:xfrm>
              <a:off x="3042325"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1" name="Google Shape;381;p14"/>
            <p:cNvSpPr/>
            <p:nvPr/>
          </p:nvSpPr>
          <p:spPr>
            <a:xfrm>
              <a:off x="2972077"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2" name="Google Shape;382;p14"/>
            <p:cNvSpPr/>
            <p:nvPr/>
          </p:nvSpPr>
          <p:spPr>
            <a:xfrm>
              <a:off x="2901855"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3" name="Google Shape;383;p14"/>
            <p:cNvSpPr/>
            <p:nvPr/>
          </p:nvSpPr>
          <p:spPr>
            <a:xfrm>
              <a:off x="2831615"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4" name="Google Shape;384;p14"/>
            <p:cNvSpPr/>
            <p:nvPr/>
          </p:nvSpPr>
          <p:spPr>
            <a:xfrm>
              <a:off x="2761380"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5" name="Google Shape;385;p14"/>
            <p:cNvSpPr/>
            <p:nvPr/>
          </p:nvSpPr>
          <p:spPr>
            <a:xfrm>
              <a:off x="2691149"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6" name="Google Shape;386;p14"/>
            <p:cNvSpPr/>
            <p:nvPr/>
          </p:nvSpPr>
          <p:spPr>
            <a:xfrm>
              <a:off x="2620909"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7" name="Google Shape;387;p14"/>
            <p:cNvSpPr/>
            <p:nvPr/>
          </p:nvSpPr>
          <p:spPr>
            <a:xfrm>
              <a:off x="2548383"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8" name="Google Shape;388;p14"/>
            <p:cNvSpPr/>
            <p:nvPr/>
          </p:nvSpPr>
          <p:spPr>
            <a:xfrm>
              <a:off x="2478144"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89" name="Google Shape;389;p14"/>
            <p:cNvSpPr/>
            <p:nvPr/>
          </p:nvSpPr>
          <p:spPr>
            <a:xfrm>
              <a:off x="2407905"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0" name="Google Shape;390;p14"/>
            <p:cNvSpPr/>
            <p:nvPr/>
          </p:nvSpPr>
          <p:spPr>
            <a:xfrm>
              <a:off x="2337674"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1" name="Google Shape;391;p14"/>
            <p:cNvSpPr/>
            <p:nvPr/>
          </p:nvSpPr>
          <p:spPr>
            <a:xfrm>
              <a:off x="2267448"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2" name="Google Shape;392;p14"/>
            <p:cNvSpPr/>
            <p:nvPr/>
          </p:nvSpPr>
          <p:spPr>
            <a:xfrm>
              <a:off x="2197204" y="6629400"/>
              <a:ext cx="124460" cy="228600"/>
            </a:xfrm>
            <a:custGeom>
              <a:avLst/>
              <a:gdLst/>
              <a:ahLst/>
              <a:cxnLst/>
              <a:rect l="l" t="t" r="r" b="b"/>
              <a:pathLst>
                <a:path w="124460" h="228600" extrusionOk="0">
                  <a:moveTo>
                    <a:pt x="124369"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3" name="Google Shape;393;p14"/>
            <p:cNvSpPr/>
            <p:nvPr/>
          </p:nvSpPr>
          <p:spPr>
            <a:xfrm>
              <a:off x="2126981"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4" name="Google Shape;394;p14"/>
            <p:cNvSpPr/>
            <p:nvPr/>
          </p:nvSpPr>
          <p:spPr>
            <a:xfrm>
              <a:off x="2056741"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5" name="Google Shape;395;p14"/>
            <p:cNvSpPr/>
            <p:nvPr/>
          </p:nvSpPr>
          <p:spPr>
            <a:xfrm>
              <a:off x="1986510"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6" name="Google Shape;396;p14"/>
            <p:cNvSpPr/>
            <p:nvPr/>
          </p:nvSpPr>
          <p:spPr>
            <a:xfrm>
              <a:off x="1916279"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7" name="Google Shape;397;p14"/>
            <p:cNvSpPr/>
            <p:nvPr/>
          </p:nvSpPr>
          <p:spPr>
            <a:xfrm>
              <a:off x="1846032"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8" name="Google Shape;398;p14"/>
            <p:cNvSpPr/>
            <p:nvPr/>
          </p:nvSpPr>
          <p:spPr>
            <a:xfrm>
              <a:off x="1775809"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9" name="Google Shape;399;p14"/>
            <p:cNvSpPr/>
            <p:nvPr/>
          </p:nvSpPr>
          <p:spPr>
            <a:xfrm>
              <a:off x="1705570"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0" name="Google Shape;400;p14"/>
            <p:cNvSpPr/>
            <p:nvPr/>
          </p:nvSpPr>
          <p:spPr>
            <a:xfrm>
              <a:off x="1635339"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1" name="Google Shape;401;p14"/>
            <p:cNvSpPr/>
            <p:nvPr/>
          </p:nvSpPr>
          <p:spPr>
            <a:xfrm>
              <a:off x="1565108" y="6629400"/>
              <a:ext cx="124460" cy="228600"/>
            </a:xfrm>
            <a:custGeom>
              <a:avLst/>
              <a:gdLst/>
              <a:ahLst/>
              <a:cxnLst/>
              <a:rect l="l" t="t" r="r" b="b"/>
              <a:pathLst>
                <a:path w="124460"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2" name="Google Shape;402;p14"/>
            <p:cNvSpPr/>
            <p:nvPr/>
          </p:nvSpPr>
          <p:spPr>
            <a:xfrm>
              <a:off x="1494872"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3" name="Google Shape;403;p14"/>
            <p:cNvSpPr/>
            <p:nvPr/>
          </p:nvSpPr>
          <p:spPr>
            <a:xfrm>
              <a:off x="1424641"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4" name="Google Shape;404;p14"/>
            <p:cNvSpPr/>
            <p:nvPr/>
          </p:nvSpPr>
          <p:spPr>
            <a:xfrm>
              <a:off x="1354402"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5" name="Google Shape;405;p14"/>
            <p:cNvSpPr/>
            <p:nvPr/>
          </p:nvSpPr>
          <p:spPr>
            <a:xfrm>
              <a:off x="1284171"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6" name="Google Shape;406;p14"/>
            <p:cNvSpPr/>
            <p:nvPr/>
          </p:nvSpPr>
          <p:spPr>
            <a:xfrm>
              <a:off x="1213940"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7" name="Google Shape;407;p14"/>
            <p:cNvSpPr/>
            <p:nvPr/>
          </p:nvSpPr>
          <p:spPr>
            <a:xfrm>
              <a:off x="1143709" y="6629400"/>
              <a:ext cx="124459" cy="228600"/>
            </a:xfrm>
            <a:custGeom>
              <a:avLst/>
              <a:gdLst/>
              <a:ahLst/>
              <a:cxnLst/>
              <a:rect l="l" t="t" r="r" b="b"/>
              <a:pathLst>
                <a:path w="124459" h="228600" extrusionOk="0">
                  <a:moveTo>
                    <a:pt x="124368" y="228600"/>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408" name="Google Shape;408;p14"/>
            <p:cNvSpPr/>
            <p:nvPr/>
          </p:nvSpPr>
          <p:spPr>
            <a:xfrm>
              <a:off x="1143000" y="6757187"/>
              <a:ext cx="55244" cy="100965"/>
            </a:xfrm>
            <a:custGeom>
              <a:avLst/>
              <a:gdLst/>
              <a:ahLst/>
              <a:cxnLst/>
              <a:rect l="l" t="t" r="r" b="b"/>
              <a:pathLst>
                <a:path w="55244" h="100965" extrusionOk="0">
                  <a:moveTo>
                    <a:pt x="54846" y="100812"/>
                  </a:moveTo>
                  <a:lnTo>
                    <a:pt x="0" y="0"/>
                  </a:lnTo>
                </a:path>
              </a:pathLst>
            </a:custGeom>
            <a:noFill/>
            <a:ln w="9525" cap="flat" cmpd="sng">
              <a:solidFill>
                <a:srgbClr val="010202"/>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www.csemag.com/articles/selecting-pipe-and-piping-materia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6"/>
        <p:cNvGrpSpPr/>
        <p:nvPr/>
      </p:nvGrpSpPr>
      <p:grpSpPr>
        <a:xfrm>
          <a:off x="0" y="0"/>
          <a:ext cx="0" cy="0"/>
          <a:chOff x="0" y="0"/>
          <a:chExt cx="0" cy="0"/>
        </a:xfrm>
      </p:grpSpPr>
      <p:sp>
        <p:nvSpPr>
          <p:cNvPr id="817" name="Google Shape;817;p29"/>
          <p:cNvSpPr txBox="1">
            <a:spLocks noGrp="1"/>
          </p:cNvSpPr>
          <p:nvPr>
            <p:ph type="title"/>
          </p:nvPr>
        </p:nvSpPr>
        <p:spPr>
          <a:xfrm>
            <a:off x="1492395" y="1307129"/>
            <a:ext cx="7207468" cy="622200"/>
          </a:xfrm>
          <a:prstGeom prst="rect">
            <a:avLst/>
          </a:prstGeom>
        </p:spPr>
        <p:txBody>
          <a:bodyPr spcFirstLastPara="1" wrap="square" lIns="91425" tIns="91425" rIns="91425" bIns="91425" anchor="t" anchorCtr="0">
            <a:noAutofit/>
          </a:bodyPr>
          <a:lstStyle/>
          <a:p>
            <a:pPr algn="ctr"/>
            <a:r>
              <a:rPr lang="en-US" sz="3600" dirty="0"/>
              <a:t>PURDUE P2SAC-</a:t>
            </a:r>
            <a:br>
              <a:rPr lang="en-US" sz="3600" dirty="0"/>
            </a:br>
            <a:r>
              <a:rPr lang="en-US" sz="3600" dirty="0"/>
              <a:t>Safety shower and eyewash system</a:t>
            </a:r>
            <a:br>
              <a:rPr lang="en-US" sz="2400" dirty="0"/>
            </a:br>
            <a:br>
              <a:rPr lang="en-US" sz="1400" b="1" dirty="0"/>
            </a:br>
            <a:br>
              <a:rPr lang="en-US" sz="1600" b="1" dirty="0"/>
            </a:br>
            <a:endParaRPr sz="1400" b="1" dirty="0"/>
          </a:p>
        </p:txBody>
      </p:sp>
      <p:sp>
        <p:nvSpPr>
          <p:cNvPr id="3" name="TextBox 2"/>
          <p:cNvSpPr txBox="1"/>
          <p:nvPr/>
        </p:nvSpPr>
        <p:spPr>
          <a:xfrm>
            <a:off x="287079" y="5018567"/>
            <a:ext cx="184731" cy="307777"/>
          </a:xfrm>
          <a:prstGeom prst="rect">
            <a:avLst/>
          </a:prstGeom>
          <a:noFill/>
        </p:spPr>
        <p:txBody>
          <a:bodyPr wrap="none" rtlCol="0">
            <a:spAutoFit/>
          </a:bodyPr>
          <a:lstStyle/>
          <a:p>
            <a:endParaRPr lang="en-US" dirty="0"/>
          </a:p>
        </p:txBody>
      </p:sp>
      <p:sp>
        <p:nvSpPr>
          <p:cNvPr id="4" name="Rectangle 3"/>
          <p:cNvSpPr/>
          <p:nvPr/>
        </p:nvSpPr>
        <p:spPr>
          <a:xfrm>
            <a:off x="0" y="4890977"/>
            <a:ext cx="595423" cy="2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076995" y="2684510"/>
            <a:ext cx="2103120" cy="523220"/>
          </a:xfrm>
          <a:prstGeom prst="rect">
            <a:avLst/>
          </a:prstGeom>
          <a:noFill/>
        </p:spPr>
        <p:txBody>
          <a:bodyPr wrap="square" rtlCol="0">
            <a:spAutoFit/>
          </a:bodyPr>
          <a:lstStyle/>
          <a:p>
            <a:r>
              <a:rPr lang="en-US" dirty="0">
                <a:solidFill>
                  <a:schemeClr val="bg1"/>
                </a:solidFill>
              </a:rPr>
              <a:t>STUDENT:</a:t>
            </a:r>
          </a:p>
          <a:p>
            <a:r>
              <a:rPr lang="en-US" dirty="0">
                <a:solidFill>
                  <a:schemeClr val="bg1"/>
                </a:solidFill>
              </a:rPr>
              <a:t>Xinyu Zhen</a:t>
            </a:r>
          </a:p>
        </p:txBody>
      </p:sp>
      <p:sp>
        <p:nvSpPr>
          <p:cNvPr id="6" name="TextBox 5"/>
          <p:cNvSpPr txBox="1"/>
          <p:nvPr/>
        </p:nvSpPr>
        <p:spPr>
          <a:xfrm>
            <a:off x="5096129" y="2684510"/>
            <a:ext cx="2103120" cy="523220"/>
          </a:xfrm>
          <a:prstGeom prst="rect">
            <a:avLst/>
          </a:prstGeom>
          <a:noFill/>
        </p:spPr>
        <p:txBody>
          <a:bodyPr wrap="square" rtlCol="0">
            <a:spAutoFit/>
          </a:bodyPr>
          <a:lstStyle/>
          <a:p>
            <a:r>
              <a:rPr lang="en-US" dirty="0">
                <a:solidFill>
                  <a:schemeClr val="bg1"/>
                </a:solidFill>
              </a:rPr>
              <a:t>MENTOR:</a:t>
            </a:r>
          </a:p>
          <a:p>
            <a:r>
              <a:rPr lang="en-US" dirty="0">
                <a:solidFill>
                  <a:schemeClr val="bg1"/>
                </a:solidFill>
              </a:rPr>
              <a:t>Dr. Ray A. Mentzer</a:t>
            </a:r>
          </a:p>
        </p:txBody>
      </p:sp>
      <p:sp>
        <p:nvSpPr>
          <p:cNvPr id="5" name="TextBox 4"/>
          <p:cNvSpPr txBox="1"/>
          <p:nvPr/>
        </p:nvSpPr>
        <p:spPr>
          <a:xfrm>
            <a:off x="3233058" y="3491436"/>
            <a:ext cx="2501536" cy="307777"/>
          </a:xfrm>
          <a:prstGeom prst="rect">
            <a:avLst/>
          </a:prstGeom>
          <a:noFill/>
        </p:spPr>
        <p:txBody>
          <a:bodyPr wrap="square" rtlCol="0">
            <a:spAutoFit/>
          </a:bodyPr>
          <a:lstStyle/>
          <a:p>
            <a:pPr algn="ctr"/>
            <a:r>
              <a:rPr lang="en-US" dirty="0">
                <a:solidFill>
                  <a:schemeClr val="bg1"/>
                </a:solidFill>
              </a:rPr>
              <a:t>05/14/2021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852258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SURVEY RESULTS: Maintenance , Test, Management</a:t>
            </a:r>
            <a:endParaRPr dirty="0"/>
          </a:p>
        </p:txBody>
      </p:sp>
      <p:graphicFrame>
        <p:nvGraphicFramePr>
          <p:cNvPr id="2" name="Table 3">
            <a:extLst>
              <a:ext uri="{FF2B5EF4-FFF2-40B4-BE49-F238E27FC236}">
                <a16:creationId xmlns:a16="http://schemas.microsoft.com/office/drawing/2014/main" id="{E41C4519-011A-C64F-9BC0-385B9D008635}"/>
              </a:ext>
            </a:extLst>
          </p:cNvPr>
          <p:cNvGraphicFramePr>
            <a:graphicFrameLocks noGrp="1"/>
          </p:cNvGraphicFramePr>
          <p:nvPr>
            <p:extLst>
              <p:ext uri="{D42A27DB-BD31-4B8C-83A1-F6EECF244321}">
                <p14:modId xmlns:p14="http://schemas.microsoft.com/office/powerpoint/2010/main" val="4067477258"/>
              </p:ext>
            </p:extLst>
          </p:nvPr>
        </p:nvGraphicFramePr>
        <p:xfrm>
          <a:off x="0" y="861026"/>
          <a:ext cx="9144000" cy="4282474"/>
        </p:xfrm>
        <a:graphic>
          <a:graphicData uri="http://schemas.openxmlformats.org/drawingml/2006/table">
            <a:tbl>
              <a:tblPr firstRow="1" bandRow="1">
                <a:tableStyleId>{858F443F-73FF-452D-8E80-F4A2C9685B86}</a:tableStyleId>
              </a:tblPr>
              <a:tblGrid>
                <a:gridCol w="4425481">
                  <a:extLst>
                    <a:ext uri="{9D8B030D-6E8A-4147-A177-3AD203B41FA5}">
                      <a16:colId xmlns:a16="http://schemas.microsoft.com/office/drawing/2014/main" val="3867682595"/>
                    </a:ext>
                  </a:extLst>
                </a:gridCol>
                <a:gridCol w="4718519">
                  <a:extLst>
                    <a:ext uri="{9D8B030D-6E8A-4147-A177-3AD203B41FA5}">
                      <a16:colId xmlns:a16="http://schemas.microsoft.com/office/drawing/2014/main" val="3887466825"/>
                    </a:ext>
                  </a:extLst>
                </a:gridCol>
              </a:tblGrid>
              <a:tr h="817696">
                <a:tc>
                  <a:txBody>
                    <a:bodyPr/>
                    <a:lstStyle/>
                    <a:p>
                      <a:pPr algn="ctr"/>
                      <a:r>
                        <a:rPr lang="en-US" sz="1400" dirty="0"/>
                        <a:t>1</a:t>
                      </a:r>
                    </a:p>
                    <a:p>
                      <a:pPr algn="ctr"/>
                      <a:r>
                        <a:rPr lang="en-US" sz="1400" dirty="0"/>
                        <a:t>Frequency of test</a:t>
                      </a:r>
                    </a:p>
                  </a:txBody>
                  <a:tcPr anchor="ct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54.5%(6/11): </a:t>
                      </a:r>
                      <a:r>
                        <a:rPr lang="en-US" dirty="0">
                          <a:solidFill>
                            <a:srgbClr val="0070C0"/>
                          </a:solidFill>
                        </a:rPr>
                        <a:t>Monthly</a:t>
                      </a:r>
                      <a:endParaRPr lang="en-US" dirty="0"/>
                    </a:p>
                    <a:p>
                      <a:r>
                        <a:rPr lang="en-US" dirty="0"/>
                        <a:t>45.5%(5/11): </a:t>
                      </a:r>
                      <a:r>
                        <a:rPr lang="en-US" dirty="0">
                          <a:solidFill>
                            <a:srgbClr val="0070C0"/>
                          </a:solidFill>
                        </a:rPr>
                        <a:t>Weekly</a:t>
                      </a:r>
                    </a:p>
                  </a:txBody>
                  <a:tcPr anchor="ctr">
                    <a:solidFill>
                      <a:schemeClr val="bg1"/>
                    </a:solidFill>
                  </a:tcPr>
                </a:tc>
                <a:extLst>
                  <a:ext uri="{0D108BD9-81ED-4DB2-BD59-A6C34878D82A}">
                    <a16:rowId xmlns:a16="http://schemas.microsoft.com/office/drawing/2014/main" val="4209446502"/>
                  </a:ext>
                </a:extLst>
              </a:tr>
              <a:tr h="1238616">
                <a:tc>
                  <a:txBody>
                    <a:bodyPr/>
                    <a:lstStyle/>
                    <a:p>
                      <a:pPr algn="ctr"/>
                      <a:r>
                        <a:rPr lang="en-US" sz="1400" dirty="0"/>
                        <a:t>2</a:t>
                      </a:r>
                    </a:p>
                    <a:p>
                      <a:pPr algn="ctr"/>
                      <a:r>
                        <a:rPr lang="en-US" sz="1400" dirty="0"/>
                        <a:t>Preventive maintenance protocol</a:t>
                      </a:r>
                    </a:p>
                  </a:txBody>
                  <a:tcPr anchor="ctr">
                    <a:solidFill>
                      <a:schemeClr val="accent4">
                        <a:lumMod val="40000"/>
                        <a:lumOff val="60000"/>
                      </a:schemeClr>
                    </a:solidFill>
                  </a:tcPr>
                </a:tc>
                <a:tc>
                  <a:txBody>
                    <a:bodyPr/>
                    <a:lstStyle/>
                    <a:p>
                      <a:pPr marL="0" indent="0">
                        <a:buFont typeface="Arial" panose="020B0604020202020204" pitchFamily="34" charset="0"/>
                        <a:buNone/>
                      </a:pPr>
                      <a:r>
                        <a:rPr lang="en-US" dirty="0"/>
                        <a:t>2/11: </a:t>
                      </a:r>
                      <a:r>
                        <a:rPr lang="en-US" dirty="0">
                          <a:solidFill>
                            <a:srgbClr val="0070C0"/>
                          </a:solidFill>
                        </a:rPr>
                        <a:t>ANSI Z358.1</a:t>
                      </a:r>
                    </a:p>
                    <a:p>
                      <a:pPr marL="0" indent="0">
                        <a:buFont typeface="Arial" panose="020B0604020202020204" pitchFamily="34" charset="0"/>
                        <a:buNone/>
                      </a:pPr>
                      <a:r>
                        <a:rPr lang="en-US" dirty="0">
                          <a:solidFill>
                            <a:schemeClr val="tx1"/>
                          </a:solidFill>
                        </a:rPr>
                        <a:t>1/11: </a:t>
                      </a:r>
                      <a:r>
                        <a:rPr lang="en-US" dirty="0">
                          <a:solidFill>
                            <a:srgbClr val="0070C0"/>
                          </a:solidFill>
                        </a:rPr>
                        <a:t>do not have one</a:t>
                      </a:r>
                    </a:p>
                    <a:p>
                      <a:pPr marL="0" indent="0">
                        <a:buFont typeface="Arial" panose="020B0604020202020204" pitchFamily="34" charset="0"/>
                        <a:buNone/>
                      </a:pPr>
                      <a:r>
                        <a:rPr lang="en-US" dirty="0">
                          <a:solidFill>
                            <a:srgbClr val="0070C0"/>
                          </a:solidFill>
                        </a:rPr>
                        <a:t>Many companies did not respond</a:t>
                      </a:r>
                    </a:p>
                  </a:txBody>
                  <a:tcPr anchor="ctr">
                    <a:solidFill>
                      <a:schemeClr val="bg1"/>
                    </a:solidFill>
                  </a:tcPr>
                </a:tc>
                <a:extLst>
                  <a:ext uri="{0D108BD9-81ED-4DB2-BD59-A6C34878D82A}">
                    <a16:rowId xmlns:a16="http://schemas.microsoft.com/office/drawing/2014/main" val="558139298"/>
                  </a:ext>
                </a:extLst>
              </a:tr>
              <a:tr h="736475">
                <a:tc>
                  <a:txBody>
                    <a:bodyPr/>
                    <a:lstStyle/>
                    <a:p>
                      <a:pPr algn="ctr"/>
                      <a:r>
                        <a:rPr lang="en-US" sz="1400" dirty="0"/>
                        <a:t>3</a:t>
                      </a:r>
                    </a:p>
                    <a:p>
                      <a:pPr algn="ctr"/>
                      <a:r>
                        <a:rPr lang="en-US" sz="1400" dirty="0"/>
                        <a:t>Management of Change</a:t>
                      </a:r>
                    </a:p>
                  </a:txBody>
                  <a:tcPr anchor="ctr">
                    <a:solidFill>
                      <a:schemeClr val="accent4">
                        <a:lumMod val="40000"/>
                        <a:lumOff val="60000"/>
                      </a:schemeClr>
                    </a:solidFill>
                  </a:tcPr>
                </a:tc>
                <a:tc>
                  <a:txBody>
                    <a:bodyPr/>
                    <a:lstStyle/>
                    <a:p>
                      <a:r>
                        <a:rPr lang="en-US" dirty="0"/>
                        <a:t>90.%(9/10): </a:t>
                      </a:r>
                      <a:r>
                        <a:rPr lang="en-US" dirty="0">
                          <a:solidFill>
                            <a:srgbClr val="0070C0"/>
                          </a:solidFill>
                        </a:rPr>
                        <a:t>Yes</a:t>
                      </a:r>
                    </a:p>
                    <a:p>
                      <a:r>
                        <a:rPr lang="en-US" dirty="0"/>
                        <a:t>10%(1/10): </a:t>
                      </a:r>
                      <a:r>
                        <a:rPr lang="en-US" dirty="0">
                          <a:solidFill>
                            <a:srgbClr val="0070C0"/>
                          </a:solidFill>
                        </a:rPr>
                        <a:t>No</a:t>
                      </a:r>
                    </a:p>
                  </a:txBody>
                  <a:tcPr anchor="ctr">
                    <a:solidFill>
                      <a:schemeClr val="bg1"/>
                    </a:solidFill>
                  </a:tcPr>
                </a:tc>
                <a:extLst>
                  <a:ext uri="{0D108BD9-81ED-4DB2-BD59-A6C34878D82A}">
                    <a16:rowId xmlns:a16="http://schemas.microsoft.com/office/drawing/2014/main" val="3732815671"/>
                  </a:ext>
                </a:extLst>
              </a:tr>
              <a:tr h="803427">
                <a:tc>
                  <a:txBody>
                    <a:bodyPr/>
                    <a:lstStyle/>
                    <a:p>
                      <a:pPr algn="ctr"/>
                      <a:r>
                        <a:rPr lang="en-US" dirty="0"/>
                        <a:t>4</a:t>
                      </a:r>
                    </a:p>
                    <a:p>
                      <a:pPr algn="ctr"/>
                      <a:r>
                        <a:rPr lang="en-US" dirty="0" err="1"/>
                        <a:t>PreStartup</a:t>
                      </a:r>
                      <a:r>
                        <a:rPr lang="en-US" dirty="0"/>
                        <a:t> Safety Review</a:t>
                      </a:r>
                    </a:p>
                  </a:txBody>
                  <a:tcPr anchor="ctr">
                    <a:solidFill>
                      <a:schemeClr val="accent4">
                        <a:lumMod val="40000"/>
                        <a:lumOff val="60000"/>
                      </a:schemeClr>
                    </a:solidFill>
                  </a:tcPr>
                </a:tc>
                <a:tc>
                  <a:txBody>
                    <a:bodyPr/>
                    <a:lstStyle/>
                    <a:p>
                      <a:r>
                        <a:rPr lang="en-US" dirty="0"/>
                        <a:t>90%(9/10): </a:t>
                      </a:r>
                      <a:r>
                        <a:rPr lang="en-US" dirty="0">
                          <a:solidFill>
                            <a:srgbClr val="0070C0"/>
                          </a:solidFill>
                        </a:rPr>
                        <a:t>Yes</a:t>
                      </a:r>
                    </a:p>
                    <a:p>
                      <a:r>
                        <a:rPr lang="en-US" dirty="0"/>
                        <a:t>10%(1/10): </a:t>
                      </a:r>
                      <a:r>
                        <a:rPr lang="en-US" dirty="0">
                          <a:solidFill>
                            <a:srgbClr val="0070C0"/>
                          </a:solidFill>
                        </a:rPr>
                        <a:t>No</a:t>
                      </a:r>
                    </a:p>
                  </a:txBody>
                  <a:tcPr anchor="ctr">
                    <a:solidFill>
                      <a:schemeClr val="bg1"/>
                    </a:solidFill>
                  </a:tcPr>
                </a:tc>
                <a:extLst>
                  <a:ext uri="{0D108BD9-81ED-4DB2-BD59-A6C34878D82A}">
                    <a16:rowId xmlns:a16="http://schemas.microsoft.com/office/drawing/2014/main" val="1670486104"/>
                  </a:ext>
                </a:extLst>
              </a:tr>
              <a:tr h="686260">
                <a:tc>
                  <a:txBody>
                    <a:bodyPr/>
                    <a:lstStyle/>
                    <a:p>
                      <a:pPr algn="ctr"/>
                      <a:r>
                        <a:rPr lang="en-US" dirty="0"/>
                        <a:t>5</a:t>
                      </a:r>
                    </a:p>
                    <a:p>
                      <a:pPr algn="ctr"/>
                      <a:r>
                        <a:rPr lang="en-US" dirty="0"/>
                        <a:t>Employee training</a:t>
                      </a:r>
                    </a:p>
                  </a:txBody>
                  <a:tcPr anchor="ct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100%(11/11): </a:t>
                      </a:r>
                      <a:r>
                        <a:rPr lang="en-US" dirty="0">
                          <a:solidFill>
                            <a:srgbClr val="0070C0"/>
                          </a:solidFill>
                        </a:rPr>
                        <a:t>Yes</a:t>
                      </a:r>
                    </a:p>
                  </a:txBody>
                  <a:tcPr anchor="ctr">
                    <a:solidFill>
                      <a:schemeClr val="bg1"/>
                    </a:solidFill>
                  </a:tcPr>
                </a:tc>
                <a:extLst>
                  <a:ext uri="{0D108BD9-81ED-4DB2-BD59-A6C34878D82A}">
                    <a16:rowId xmlns:a16="http://schemas.microsoft.com/office/drawing/2014/main" val="1502157327"/>
                  </a:ext>
                </a:extLst>
              </a:tr>
            </a:tbl>
          </a:graphicData>
        </a:graphic>
      </p:graphicFrame>
    </p:spTree>
    <p:extLst>
      <p:ext uri="{BB962C8B-B14F-4D97-AF65-F5344CB8AC3E}">
        <p14:creationId xmlns:p14="http://schemas.microsoft.com/office/powerpoint/2010/main" val="22682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8953594" cy="397800"/>
          </a:xfrm>
          <a:prstGeom prst="rect">
            <a:avLst/>
          </a:prstGeom>
        </p:spPr>
        <p:txBody>
          <a:bodyPr spcFirstLastPara="1" wrap="square" lIns="91425" tIns="91425" rIns="91425" bIns="91425" anchor="t" anchorCtr="0">
            <a:noAutofit/>
          </a:bodyPr>
          <a:lstStyle/>
          <a:p>
            <a:pPr lvl="0"/>
            <a:r>
              <a:rPr lang="en-US" dirty="0"/>
              <a:t>Best Practice: Maintenance , Test, Management</a:t>
            </a:r>
            <a:br>
              <a:rPr lang="en-US" dirty="0"/>
            </a:br>
            <a:endParaRPr dirty="0"/>
          </a:p>
        </p:txBody>
      </p:sp>
      <p:sp>
        <p:nvSpPr>
          <p:cNvPr id="2" name="TextBox 1">
            <a:extLst>
              <a:ext uri="{FF2B5EF4-FFF2-40B4-BE49-F238E27FC236}">
                <a16:creationId xmlns:a16="http://schemas.microsoft.com/office/drawing/2014/main" id="{7FA76B15-8767-434E-9C3B-6B8F77C1B1A3}"/>
              </a:ext>
            </a:extLst>
          </p:cNvPr>
          <p:cNvSpPr txBox="1"/>
          <p:nvPr/>
        </p:nvSpPr>
        <p:spPr>
          <a:xfrm>
            <a:off x="307724" y="929003"/>
            <a:ext cx="8528551" cy="3539430"/>
          </a:xfrm>
          <a:prstGeom prst="rect">
            <a:avLst/>
          </a:prstGeom>
          <a:noFill/>
        </p:spPr>
        <p:txBody>
          <a:bodyPr wrap="square" rtlCol="0">
            <a:spAutoFit/>
          </a:bodyPr>
          <a:lstStyle/>
          <a:p>
            <a:pPr marL="285750" lvl="0" indent="-285750">
              <a:buFont typeface="Wingdings" pitchFamily="2" charset="2"/>
              <a:buChar char="§"/>
            </a:pPr>
            <a:r>
              <a:rPr lang="en-US" sz="1600" dirty="0"/>
              <a:t>Activate the safety shower and eyewash systems weekly;</a:t>
            </a:r>
          </a:p>
          <a:p>
            <a:pPr marL="285750" lvl="0" indent="-285750">
              <a:buFont typeface="Wingdings" pitchFamily="2" charset="2"/>
              <a:buChar char="§"/>
            </a:pPr>
            <a:r>
              <a:rPr lang="en-US" sz="1600" dirty="0"/>
              <a:t>Test the systems on a monthly basis and record the details of each test.</a:t>
            </a:r>
          </a:p>
          <a:p>
            <a:pPr marL="285750" lvl="0" indent="-285750">
              <a:buFont typeface="Wingdings" pitchFamily="2" charset="2"/>
              <a:buChar char="§"/>
            </a:pPr>
            <a:r>
              <a:rPr lang="en-US" sz="1600" dirty="0"/>
              <a:t>Clean the tanks that supply the water annually;</a:t>
            </a:r>
          </a:p>
          <a:p>
            <a:pPr marL="285750" lvl="0" indent="-285750">
              <a:buFont typeface="Wingdings" pitchFamily="2" charset="2"/>
              <a:buChar char="§"/>
            </a:pPr>
            <a:endParaRPr lang="en-US" sz="1600" dirty="0"/>
          </a:p>
          <a:p>
            <a:pPr marL="285750" lvl="0" indent="-285750">
              <a:buFont typeface="Wingdings" pitchFamily="2" charset="2"/>
              <a:buChar char="§"/>
            </a:pPr>
            <a:r>
              <a:rPr lang="en-US" sz="1600" dirty="0"/>
              <a:t>Problems arising during testing should be solved as soon as possible;</a:t>
            </a:r>
          </a:p>
          <a:p>
            <a:pPr marL="285750" lvl="0" indent="-285750">
              <a:buFont typeface="Wingdings" pitchFamily="2" charset="2"/>
              <a:buChar char="§"/>
            </a:pPr>
            <a:r>
              <a:rPr lang="en-US" sz="1600" dirty="0"/>
              <a:t>Operation, inspection, and maintenance instructions should be readily accessible to all employees;</a:t>
            </a:r>
          </a:p>
          <a:p>
            <a:pPr marL="285750" lvl="0" indent="-285750">
              <a:buFont typeface="Wingdings" pitchFamily="2" charset="2"/>
              <a:buChar char="§"/>
            </a:pPr>
            <a:r>
              <a:rPr lang="en-US" sz="1600" dirty="0"/>
              <a:t>Training should include the location and the proper use of safety shower and eyewash units;</a:t>
            </a:r>
          </a:p>
          <a:p>
            <a:pPr marL="285750" lvl="0" indent="-285750">
              <a:buFont typeface="Wingdings" pitchFamily="2" charset="2"/>
              <a:buChar char="§"/>
            </a:pPr>
            <a:endParaRPr lang="en-US" sz="1600" dirty="0"/>
          </a:p>
          <a:p>
            <a:pPr marL="285750" lvl="0" indent="-285750">
              <a:buFont typeface="Wingdings" pitchFamily="2" charset="2"/>
              <a:buChar char="§"/>
            </a:pPr>
            <a:r>
              <a:rPr lang="en-US" sz="1600" dirty="0"/>
              <a:t>Add the consideration of safety shower and eyewash systems into MOC and PSSR.</a:t>
            </a:r>
          </a:p>
          <a:p>
            <a:pPr marL="285750" lvl="0" indent="-285750">
              <a:buFont typeface="Wingdings" pitchFamily="2" charset="2"/>
              <a:buChar char="§"/>
            </a:pPr>
            <a:r>
              <a:rPr lang="en-US" sz="1600" dirty="0"/>
              <a:t>A (separate) checklist is recommended for operation and installation procedures.</a:t>
            </a:r>
          </a:p>
          <a:p>
            <a:pPr marL="285750" lvl="0" indent="-285750">
              <a:buFont typeface="Wingdings" pitchFamily="2" charset="2"/>
              <a:buChar char="§"/>
            </a:pPr>
            <a:r>
              <a:rPr lang="en-US" sz="1600" dirty="0"/>
              <a:t>Records should be kept for every change.</a:t>
            </a:r>
          </a:p>
          <a:p>
            <a:endParaRPr lang="en-US" sz="1600" dirty="0"/>
          </a:p>
        </p:txBody>
      </p:sp>
    </p:spTree>
    <p:extLst>
      <p:ext uri="{BB962C8B-B14F-4D97-AF65-F5344CB8AC3E}">
        <p14:creationId xmlns:p14="http://schemas.microsoft.com/office/powerpoint/2010/main" val="2337038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SURVEY RESULTS: Self-contained Devices</a:t>
            </a:r>
            <a:endParaRPr dirty="0"/>
          </a:p>
        </p:txBody>
      </p:sp>
      <p:graphicFrame>
        <p:nvGraphicFramePr>
          <p:cNvPr id="2" name="Table 3">
            <a:extLst>
              <a:ext uri="{FF2B5EF4-FFF2-40B4-BE49-F238E27FC236}">
                <a16:creationId xmlns:a16="http://schemas.microsoft.com/office/drawing/2014/main" id="{0545DD44-BD9E-1449-8326-75568BD13EE9}"/>
              </a:ext>
            </a:extLst>
          </p:cNvPr>
          <p:cNvGraphicFramePr>
            <a:graphicFrameLocks noGrp="1"/>
          </p:cNvGraphicFramePr>
          <p:nvPr>
            <p:extLst>
              <p:ext uri="{D42A27DB-BD31-4B8C-83A1-F6EECF244321}">
                <p14:modId xmlns:p14="http://schemas.microsoft.com/office/powerpoint/2010/main" val="1378054048"/>
              </p:ext>
            </p:extLst>
          </p:nvPr>
        </p:nvGraphicFramePr>
        <p:xfrm>
          <a:off x="0" y="861027"/>
          <a:ext cx="9143999" cy="4282473"/>
        </p:xfrm>
        <a:graphic>
          <a:graphicData uri="http://schemas.openxmlformats.org/drawingml/2006/table">
            <a:tbl>
              <a:tblPr firstRow="1" bandRow="1">
                <a:tableStyleId>{858F443F-73FF-452D-8E80-F4A2C9685B86}</a:tableStyleId>
              </a:tblPr>
              <a:tblGrid>
                <a:gridCol w="4156364">
                  <a:extLst>
                    <a:ext uri="{9D8B030D-6E8A-4147-A177-3AD203B41FA5}">
                      <a16:colId xmlns:a16="http://schemas.microsoft.com/office/drawing/2014/main" val="2851547808"/>
                    </a:ext>
                  </a:extLst>
                </a:gridCol>
                <a:gridCol w="4987635">
                  <a:extLst>
                    <a:ext uri="{9D8B030D-6E8A-4147-A177-3AD203B41FA5}">
                      <a16:colId xmlns:a16="http://schemas.microsoft.com/office/drawing/2014/main" val="1908604753"/>
                    </a:ext>
                  </a:extLst>
                </a:gridCol>
              </a:tblGrid>
              <a:tr h="1247995">
                <a:tc>
                  <a:txBody>
                    <a:bodyPr/>
                    <a:lstStyle/>
                    <a:p>
                      <a:pPr algn="ctr"/>
                      <a:r>
                        <a:rPr lang="en-US" dirty="0"/>
                        <a:t>1</a:t>
                      </a:r>
                    </a:p>
                    <a:p>
                      <a:pPr algn="ctr"/>
                      <a:r>
                        <a:rPr lang="en-US" dirty="0"/>
                        <a:t>Have self-contained devices</a:t>
                      </a:r>
                    </a:p>
                  </a:txBody>
                  <a:tcPr anchor="ctr">
                    <a:solidFill>
                      <a:schemeClr val="accent4">
                        <a:lumMod val="40000"/>
                        <a:lumOff val="60000"/>
                      </a:schemeClr>
                    </a:solidFill>
                  </a:tcPr>
                </a:tc>
                <a:tc>
                  <a:txBody>
                    <a:bodyPr/>
                    <a:lstStyle/>
                    <a:p>
                      <a:r>
                        <a:rPr lang="en-US" dirty="0"/>
                        <a:t>63.6%(</a:t>
                      </a:r>
                      <a:r>
                        <a:rPr lang="en-US" dirty="0">
                          <a:solidFill>
                            <a:schemeClr val="tx1"/>
                          </a:solidFill>
                        </a:rPr>
                        <a:t>7</a:t>
                      </a:r>
                      <a:r>
                        <a:rPr lang="en-US" dirty="0"/>
                        <a:t>/11): </a:t>
                      </a:r>
                      <a:r>
                        <a:rPr lang="en-US" dirty="0">
                          <a:solidFill>
                            <a:srgbClr val="0070C0"/>
                          </a:solidFill>
                        </a:rPr>
                        <a:t>Yes</a:t>
                      </a:r>
                    </a:p>
                    <a:p>
                      <a:r>
                        <a:rPr lang="en-US" dirty="0"/>
                        <a:t>27.3%(3/11</a:t>
                      </a:r>
                      <a:r>
                        <a:rPr lang="en-US" dirty="0">
                          <a:solidFill>
                            <a:srgbClr val="0070C0"/>
                          </a:solidFill>
                        </a:rPr>
                        <a:t>): No</a:t>
                      </a:r>
                    </a:p>
                    <a:p>
                      <a:r>
                        <a:rPr lang="en-US" dirty="0"/>
                        <a:t>9.1%(1/11): </a:t>
                      </a:r>
                      <a:r>
                        <a:rPr lang="en-US" dirty="0">
                          <a:solidFill>
                            <a:srgbClr val="0070C0"/>
                          </a:solidFill>
                        </a:rPr>
                        <a:t>Not sure</a:t>
                      </a:r>
                    </a:p>
                  </a:txBody>
                  <a:tcPr anchor="ctr">
                    <a:solidFill>
                      <a:schemeClr val="bg1"/>
                    </a:solidFill>
                  </a:tcPr>
                </a:tc>
                <a:extLst>
                  <a:ext uri="{0D108BD9-81ED-4DB2-BD59-A6C34878D82A}">
                    <a16:rowId xmlns:a16="http://schemas.microsoft.com/office/drawing/2014/main" val="3479803688"/>
                  </a:ext>
                </a:extLst>
              </a:tr>
              <a:tr h="1046171">
                <a:tc>
                  <a:txBody>
                    <a:bodyPr/>
                    <a:lstStyle/>
                    <a:p>
                      <a:pPr algn="ctr"/>
                      <a:r>
                        <a:rPr lang="en-US" dirty="0"/>
                        <a:t>2</a:t>
                      </a:r>
                    </a:p>
                    <a:p>
                      <a:pPr algn="ctr"/>
                      <a:r>
                        <a:rPr lang="en-US" dirty="0">
                          <a:solidFill>
                            <a:schemeClr val="tx1"/>
                          </a:solidFill>
                        </a:rPr>
                        <a:t>Bacteriostatic additives</a:t>
                      </a:r>
                    </a:p>
                  </a:txBody>
                  <a:tcPr anchor="ctr">
                    <a:solidFill>
                      <a:schemeClr val="accent4">
                        <a:lumMod val="40000"/>
                        <a:lumOff val="60000"/>
                      </a:schemeClr>
                    </a:solidFill>
                  </a:tcPr>
                </a:tc>
                <a:tc>
                  <a:txBody>
                    <a:bodyPr/>
                    <a:lstStyle/>
                    <a:p>
                      <a:r>
                        <a:rPr lang="en-US" dirty="0">
                          <a:solidFill>
                            <a:schemeClr val="tx1"/>
                          </a:solidFill>
                        </a:rPr>
                        <a:t>28.6%(2/11): </a:t>
                      </a:r>
                      <a:r>
                        <a:rPr lang="en-US" dirty="0">
                          <a:solidFill>
                            <a:srgbClr val="0070C0"/>
                          </a:solidFill>
                        </a:rPr>
                        <a:t>Yes</a:t>
                      </a:r>
                    </a:p>
                    <a:p>
                      <a:r>
                        <a:rPr lang="en-US" dirty="0">
                          <a:solidFill>
                            <a:schemeClr val="tx1"/>
                          </a:solidFill>
                        </a:rPr>
                        <a:t>71.4%(9/11): </a:t>
                      </a:r>
                      <a:r>
                        <a:rPr lang="en-US" dirty="0">
                          <a:solidFill>
                            <a:srgbClr val="0070C0"/>
                          </a:solidFill>
                        </a:rPr>
                        <a:t>No</a:t>
                      </a:r>
                      <a:endParaRPr lang="en-US" dirty="0">
                        <a:solidFill>
                          <a:schemeClr val="tx1"/>
                        </a:solidFill>
                      </a:endParaRPr>
                    </a:p>
                  </a:txBody>
                  <a:tcPr anchor="ctr">
                    <a:solidFill>
                      <a:schemeClr val="bg1"/>
                    </a:solidFill>
                  </a:tcPr>
                </a:tc>
                <a:extLst>
                  <a:ext uri="{0D108BD9-81ED-4DB2-BD59-A6C34878D82A}">
                    <a16:rowId xmlns:a16="http://schemas.microsoft.com/office/drawing/2014/main" val="3297854677"/>
                  </a:ext>
                </a:extLst>
              </a:tr>
              <a:tr h="1988307">
                <a:tc>
                  <a:txBody>
                    <a:bodyPr/>
                    <a:lstStyle/>
                    <a:p>
                      <a:pPr algn="ctr"/>
                      <a:r>
                        <a:rPr lang="en-US" dirty="0"/>
                        <a:t>3</a:t>
                      </a:r>
                    </a:p>
                    <a:p>
                      <a:pPr algn="ctr"/>
                      <a:r>
                        <a:rPr lang="en-US" dirty="0"/>
                        <a:t>Change of eyewash solutions</a:t>
                      </a:r>
                    </a:p>
                  </a:txBody>
                  <a:tcPr anchor="ctr">
                    <a:solidFill>
                      <a:schemeClr val="accent4">
                        <a:lumMod val="40000"/>
                        <a:lumOff val="60000"/>
                      </a:schemeClr>
                    </a:solidFill>
                  </a:tcPr>
                </a:tc>
                <a:tc>
                  <a:txBody>
                    <a:bodyPr/>
                    <a:lstStyle/>
                    <a:p>
                      <a:r>
                        <a:rPr lang="en-US" dirty="0"/>
                        <a:t>3/7: </a:t>
                      </a:r>
                      <a:r>
                        <a:rPr lang="en-US" dirty="0">
                          <a:solidFill>
                            <a:srgbClr val="0070C0"/>
                          </a:solidFill>
                        </a:rPr>
                        <a:t>Per manufacturer recommendations</a:t>
                      </a:r>
                    </a:p>
                    <a:p>
                      <a:r>
                        <a:rPr lang="en-US" dirty="0"/>
                        <a:t>1/7: </a:t>
                      </a:r>
                      <a:r>
                        <a:rPr lang="en-US" dirty="0">
                          <a:solidFill>
                            <a:srgbClr val="0070C0"/>
                          </a:solidFill>
                        </a:rPr>
                        <a:t>2 years</a:t>
                      </a:r>
                    </a:p>
                    <a:p>
                      <a:r>
                        <a:rPr lang="en-US" dirty="0"/>
                        <a:t>1/7: </a:t>
                      </a:r>
                      <a:r>
                        <a:rPr lang="en-US" dirty="0">
                          <a:solidFill>
                            <a:srgbClr val="0070C0"/>
                          </a:solidFill>
                        </a:rPr>
                        <a:t>6 months</a:t>
                      </a:r>
                    </a:p>
                    <a:p>
                      <a:r>
                        <a:rPr lang="en-US" dirty="0"/>
                        <a:t>1/7: </a:t>
                      </a:r>
                      <a:r>
                        <a:rPr lang="en-US" dirty="0">
                          <a:solidFill>
                            <a:srgbClr val="0070C0"/>
                          </a:solidFill>
                        </a:rPr>
                        <a:t>Not always changed as recommended</a:t>
                      </a:r>
                    </a:p>
                    <a:p>
                      <a:r>
                        <a:rPr lang="en-US" dirty="0">
                          <a:solidFill>
                            <a:schemeClr val="tx1"/>
                          </a:solidFill>
                        </a:rPr>
                        <a:t>1/7: </a:t>
                      </a:r>
                      <a:r>
                        <a:rPr lang="en-US" dirty="0">
                          <a:solidFill>
                            <a:srgbClr val="0070C0"/>
                          </a:solidFill>
                        </a:rPr>
                        <a:t>Do not have a program to check</a:t>
                      </a:r>
                    </a:p>
                    <a:p>
                      <a:endParaRPr lang="en-US" dirty="0"/>
                    </a:p>
                  </a:txBody>
                  <a:tcPr anchor="ctr">
                    <a:solidFill>
                      <a:schemeClr val="bg1"/>
                    </a:solidFill>
                  </a:tcPr>
                </a:tc>
                <a:extLst>
                  <a:ext uri="{0D108BD9-81ED-4DB2-BD59-A6C34878D82A}">
                    <a16:rowId xmlns:a16="http://schemas.microsoft.com/office/drawing/2014/main" val="989132014"/>
                  </a:ext>
                </a:extLst>
              </a:tr>
            </a:tbl>
          </a:graphicData>
        </a:graphic>
      </p:graphicFrame>
    </p:spTree>
    <p:extLst>
      <p:ext uri="{BB962C8B-B14F-4D97-AF65-F5344CB8AC3E}">
        <p14:creationId xmlns:p14="http://schemas.microsoft.com/office/powerpoint/2010/main" val="1530188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lvl="0"/>
            <a:r>
              <a:rPr lang="en-US" dirty="0"/>
              <a:t>Best Practice: Self-contained Devices</a:t>
            </a:r>
            <a:br>
              <a:rPr lang="en-US" dirty="0"/>
            </a:br>
            <a:endParaRPr dirty="0"/>
          </a:p>
        </p:txBody>
      </p:sp>
      <p:sp>
        <p:nvSpPr>
          <p:cNvPr id="2" name="TextBox 1">
            <a:extLst>
              <a:ext uri="{FF2B5EF4-FFF2-40B4-BE49-F238E27FC236}">
                <a16:creationId xmlns:a16="http://schemas.microsoft.com/office/drawing/2014/main" id="{7FA76B15-8767-434E-9C3B-6B8F77C1B1A3}"/>
              </a:ext>
            </a:extLst>
          </p:cNvPr>
          <p:cNvSpPr txBox="1"/>
          <p:nvPr/>
        </p:nvSpPr>
        <p:spPr>
          <a:xfrm>
            <a:off x="889049" y="1854317"/>
            <a:ext cx="7426815" cy="1692771"/>
          </a:xfrm>
          <a:prstGeom prst="rect">
            <a:avLst/>
          </a:prstGeom>
          <a:noFill/>
        </p:spPr>
        <p:txBody>
          <a:bodyPr wrap="square" rtlCol="0">
            <a:spAutoFit/>
          </a:bodyPr>
          <a:lstStyle/>
          <a:p>
            <a:pPr marL="285750" lvl="0" indent="-285750">
              <a:buFont typeface="Wingdings" pitchFamily="2" charset="2"/>
              <a:buChar char="§"/>
            </a:pPr>
            <a:r>
              <a:rPr lang="en-US" sz="1800" dirty="0"/>
              <a:t>Provide</a:t>
            </a:r>
            <a:r>
              <a:rPr lang="en-US" sz="1800" dirty="0">
                <a:solidFill>
                  <a:schemeClr val="tx1"/>
                </a:solidFill>
              </a:rPr>
              <a:t> sufficient number of </a:t>
            </a:r>
            <a:r>
              <a:rPr lang="en-US" sz="1800" dirty="0"/>
              <a:t>easily accessible self-contained devices in each unit.</a:t>
            </a:r>
          </a:p>
          <a:p>
            <a:pPr marL="285750" lvl="0" indent="-285750">
              <a:buFont typeface="Wingdings" pitchFamily="2" charset="2"/>
              <a:buChar char="§"/>
            </a:pPr>
            <a:r>
              <a:rPr lang="en-US" sz="1800" dirty="0"/>
              <a:t>Add bacteriostatic additives as per manufacturer.</a:t>
            </a:r>
          </a:p>
          <a:p>
            <a:pPr marL="285750" lvl="0" indent="-285750">
              <a:buFont typeface="Wingdings" pitchFamily="2" charset="2"/>
              <a:buChar char="§"/>
            </a:pPr>
            <a:r>
              <a:rPr lang="en-US" sz="1800" dirty="0"/>
              <a:t>Train employees on operating self-contained devices.</a:t>
            </a:r>
          </a:p>
          <a:p>
            <a:pPr marL="285750" lvl="0" indent="-285750">
              <a:buFont typeface="Wingdings" pitchFamily="2" charset="2"/>
              <a:buChar char="§"/>
            </a:pPr>
            <a:r>
              <a:rPr lang="en-US" sz="1800" dirty="0"/>
              <a:t>Change the water in the bottle </a:t>
            </a:r>
            <a:r>
              <a:rPr lang="en-US" sz="1800" dirty="0">
                <a:solidFill>
                  <a:schemeClr val="tx1"/>
                </a:solidFill>
              </a:rPr>
              <a:t>per</a:t>
            </a:r>
            <a:r>
              <a:rPr lang="en-US" sz="1800" dirty="0"/>
              <a:t> manufacturer’s recommendation.</a:t>
            </a:r>
          </a:p>
          <a:p>
            <a:endParaRPr lang="en-US" dirty="0"/>
          </a:p>
        </p:txBody>
      </p:sp>
    </p:spTree>
    <p:extLst>
      <p:ext uri="{BB962C8B-B14F-4D97-AF65-F5344CB8AC3E}">
        <p14:creationId xmlns:p14="http://schemas.microsoft.com/office/powerpoint/2010/main" val="2482405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SURVEY RESULTS: Other issues or comments</a:t>
            </a:r>
            <a:endParaRPr dirty="0"/>
          </a:p>
        </p:txBody>
      </p:sp>
      <p:graphicFrame>
        <p:nvGraphicFramePr>
          <p:cNvPr id="4" name="Table 4">
            <a:extLst>
              <a:ext uri="{FF2B5EF4-FFF2-40B4-BE49-F238E27FC236}">
                <a16:creationId xmlns:a16="http://schemas.microsoft.com/office/drawing/2014/main" id="{A026C7C8-3A49-E646-B366-AF16BE858668}"/>
              </a:ext>
            </a:extLst>
          </p:cNvPr>
          <p:cNvGraphicFramePr>
            <a:graphicFrameLocks noGrp="1"/>
          </p:cNvGraphicFramePr>
          <p:nvPr>
            <p:extLst>
              <p:ext uri="{D42A27DB-BD31-4B8C-83A1-F6EECF244321}">
                <p14:modId xmlns:p14="http://schemas.microsoft.com/office/powerpoint/2010/main" val="2274831477"/>
              </p:ext>
            </p:extLst>
          </p:nvPr>
        </p:nvGraphicFramePr>
        <p:xfrm>
          <a:off x="0" y="852616"/>
          <a:ext cx="9144000" cy="4290885"/>
        </p:xfrm>
        <a:graphic>
          <a:graphicData uri="http://schemas.openxmlformats.org/drawingml/2006/table">
            <a:tbl>
              <a:tblPr firstRow="1" bandRow="1">
                <a:tableStyleId>{858F443F-73FF-452D-8E80-F4A2C9685B86}</a:tableStyleId>
              </a:tblPr>
              <a:tblGrid>
                <a:gridCol w="2446638">
                  <a:extLst>
                    <a:ext uri="{9D8B030D-6E8A-4147-A177-3AD203B41FA5}">
                      <a16:colId xmlns:a16="http://schemas.microsoft.com/office/drawing/2014/main" val="2780666560"/>
                    </a:ext>
                  </a:extLst>
                </a:gridCol>
                <a:gridCol w="6697362">
                  <a:extLst>
                    <a:ext uri="{9D8B030D-6E8A-4147-A177-3AD203B41FA5}">
                      <a16:colId xmlns:a16="http://schemas.microsoft.com/office/drawing/2014/main" val="975905425"/>
                    </a:ext>
                  </a:extLst>
                </a:gridCol>
              </a:tblGrid>
              <a:tr h="624007">
                <a:tc>
                  <a:txBody>
                    <a:bodyPr/>
                    <a:lstStyle/>
                    <a:p>
                      <a:pPr algn="ctr"/>
                      <a:r>
                        <a:rPr lang="en-US" dirty="0"/>
                        <a:t>Celanese</a:t>
                      </a:r>
                    </a:p>
                  </a:txBody>
                  <a:tcPr anchor="ctr">
                    <a:solidFill>
                      <a:schemeClr val="accent1">
                        <a:lumMod val="40000"/>
                        <a:lumOff val="60000"/>
                      </a:schemeClr>
                    </a:solidFill>
                  </a:tcPr>
                </a:tc>
                <a:tc>
                  <a:txBody>
                    <a:bodyPr/>
                    <a:lstStyle/>
                    <a:p>
                      <a:r>
                        <a:rPr lang="en-US" dirty="0">
                          <a:solidFill>
                            <a:schemeClr val="tx1"/>
                          </a:solidFill>
                        </a:rPr>
                        <a:t>Important to consider spare parts in selection of the safety shower/eyewash systems. Also, a challenge to install shower curtains.</a:t>
                      </a:r>
                    </a:p>
                  </a:txBody>
                  <a:tcPr anchor="ctr">
                    <a:solidFill>
                      <a:schemeClr val="bg1"/>
                    </a:solidFill>
                  </a:tcPr>
                </a:tc>
                <a:extLst>
                  <a:ext uri="{0D108BD9-81ED-4DB2-BD59-A6C34878D82A}">
                    <a16:rowId xmlns:a16="http://schemas.microsoft.com/office/drawing/2014/main" val="1003278761"/>
                  </a:ext>
                </a:extLst>
              </a:tr>
              <a:tr h="624007">
                <a:tc>
                  <a:txBody>
                    <a:bodyPr/>
                    <a:lstStyle/>
                    <a:p>
                      <a:pPr algn="ctr"/>
                      <a:r>
                        <a:rPr lang="en-US" dirty="0"/>
                        <a:t>3M</a:t>
                      </a:r>
                    </a:p>
                  </a:txBody>
                  <a:tcPr anchor="ctr">
                    <a:solidFill>
                      <a:schemeClr val="accent1">
                        <a:lumMod val="40000"/>
                        <a:lumOff val="60000"/>
                      </a:schemeClr>
                    </a:solidFill>
                  </a:tcPr>
                </a:tc>
                <a:tc>
                  <a:txBody>
                    <a:bodyPr/>
                    <a:lstStyle/>
                    <a:p>
                      <a:r>
                        <a:rPr lang="en-US" dirty="0">
                          <a:solidFill>
                            <a:schemeClr val="tx1"/>
                          </a:solidFill>
                        </a:rPr>
                        <a:t>We use an electronic barcode system to track weekly and annual inspection/PM completions.</a:t>
                      </a:r>
                    </a:p>
                  </a:txBody>
                  <a:tcPr anchor="ctr">
                    <a:solidFill>
                      <a:schemeClr val="bg1"/>
                    </a:solidFill>
                  </a:tcPr>
                </a:tc>
                <a:extLst>
                  <a:ext uri="{0D108BD9-81ED-4DB2-BD59-A6C34878D82A}">
                    <a16:rowId xmlns:a16="http://schemas.microsoft.com/office/drawing/2014/main" val="355131403"/>
                  </a:ext>
                </a:extLst>
              </a:tr>
              <a:tr h="1078307">
                <a:tc>
                  <a:txBody>
                    <a:bodyPr/>
                    <a:lstStyle/>
                    <a:p>
                      <a:pPr algn="ctr"/>
                      <a:r>
                        <a:rPr lang="en-US" dirty="0" err="1"/>
                        <a:t>QualEx</a:t>
                      </a:r>
                      <a:r>
                        <a:rPr lang="en-US" dirty="0"/>
                        <a:t>, Marathon</a:t>
                      </a:r>
                    </a:p>
                  </a:txBody>
                  <a:tcPr anchor="ctr">
                    <a:solidFill>
                      <a:schemeClr val="accent1">
                        <a:lumMod val="40000"/>
                        <a:lumOff val="60000"/>
                      </a:schemeClr>
                    </a:solidFill>
                  </a:tcPr>
                </a:tc>
                <a:tc>
                  <a:txBody>
                    <a:bodyPr/>
                    <a:lstStyle/>
                    <a:p>
                      <a:r>
                        <a:rPr lang="en-US" dirty="0">
                          <a:solidFill>
                            <a:schemeClr val="tx1"/>
                          </a:solidFill>
                        </a:rPr>
                        <a:t>In the last 6 - 7 years, Marathon has implemented an extensive program to upgrade the safety shower &amp; eyewash equipment to go above and beyond complying with the requirements in OSHA and 29CFR1910.151.</a:t>
                      </a:r>
                    </a:p>
                  </a:txBody>
                  <a:tcPr anchor="ctr">
                    <a:solidFill>
                      <a:schemeClr val="bg1"/>
                    </a:solidFill>
                  </a:tcPr>
                </a:tc>
                <a:extLst>
                  <a:ext uri="{0D108BD9-81ED-4DB2-BD59-A6C34878D82A}">
                    <a16:rowId xmlns:a16="http://schemas.microsoft.com/office/drawing/2014/main" val="4163455571"/>
                  </a:ext>
                </a:extLst>
              </a:tr>
              <a:tr h="754484">
                <a:tc>
                  <a:txBody>
                    <a:bodyPr/>
                    <a:lstStyle/>
                    <a:p>
                      <a:pPr algn="ctr"/>
                      <a:r>
                        <a:rPr lang="en-US" dirty="0"/>
                        <a:t>SABIC-Mount Vernon, IN</a:t>
                      </a:r>
                    </a:p>
                  </a:txBody>
                  <a:tcPr anchor="ctr">
                    <a:solidFill>
                      <a:schemeClr val="accent1">
                        <a:lumMod val="40000"/>
                        <a:lumOff val="60000"/>
                      </a:schemeClr>
                    </a:solidFill>
                  </a:tcPr>
                </a:tc>
                <a:tc>
                  <a:txBody>
                    <a:bodyPr/>
                    <a:lstStyle/>
                    <a:p>
                      <a:r>
                        <a:rPr lang="en-US" dirty="0">
                          <a:solidFill>
                            <a:schemeClr val="tx1"/>
                          </a:solidFill>
                        </a:rPr>
                        <a:t>Interested in the material of construction from other companies.</a:t>
                      </a:r>
                    </a:p>
                  </a:txBody>
                  <a:tcPr anchor="ctr">
                    <a:solidFill>
                      <a:schemeClr val="bg1"/>
                    </a:solidFill>
                  </a:tcPr>
                </a:tc>
                <a:extLst>
                  <a:ext uri="{0D108BD9-81ED-4DB2-BD59-A6C34878D82A}">
                    <a16:rowId xmlns:a16="http://schemas.microsoft.com/office/drawing/2014/main" val="2551450210"/>
                  </a:ext>
                </a:extLst>
              </a:tr>
              <a:tr h="1210080">
                <a:tc>
                  <a:txBody>
                    <a:bodyPr/>
                    <a:lstStyle/>
                    <a:p>
                      <a:pPr algn="ctr"/>
                      <a:r>
                        <a:rPr lang="en-US" dirty="0" err="1"/>
                        <a:t>QualEx</a:t>
                      </a:r>
                      <a:r>
                        <a:rPr lang="en-US" dirty="0"/>
                        <a:t>(General design parameters, experience with clients)</a:t>
                      </a:r>
                    </a:p>
                  </a:txBody>
                  <a:tcPr anchor="ctr">
                    <a:solidFill>
                      <a:schemeClr val="accent1">
                        <a:lumMod val="40000"/>
                        <a:lumOff val="60000"/>
                      </a:schemeClr>
                    </a:solidFill>
                  </a:tcPr>
                </a:tc>
                <a:tc>
                  <a:txBody>
                    <a:bodyPr/>
                    <a:lstStyle/>
                    <a:p>
                      <a:r>
                        <a:rPr lang="en-US" dirty="0">
                          <a:solidFill>
                            <a:schemeClr val="tx1"/>
                          </a:solidFill>
                        </a:rPr>
                        <a:t>ANSI Z358.1 is an informative reference that touches many aspects of the safety shower system. For tempered water systems the quality of the steam should be considered.  From the International Plumbing Code 2006, if the heating media is not potable then the heat exchanger should be double walled to minimize risk of contamination.</a:t>
                      </a:r>
                    </a:p>
                  </a:txBody>
                  <a:tcPr anchor="ctr">
                    <a:solidFill>
                      <a:schemeClr val="bg1"/>
                    </a:solidFill>
                  </a:tcPr>
                </a:tc>
                <a:extLst>
                  <a:ext uri="{0D108BD9-81ED-4DB2-BD59-A6C34878D82A}">
                    <a16:rowId xmlns:a16="http://schemas.microsoft.com/office/drawing/2014/main" val="3893586352"/>
                  </a:ext>
                </a:extLst>
              </a:tr>
            </a:tbl>
          </a:graphicData>
        </a:graphic>
      </p:graphicFrame>
    </p:spTree>
    <p:extLst>
      <p:ext uri="{BB962C8B-B14F-4D97-AF65-F5344CB8AC3E}">
        <p14:creationId xmlns:p14="http://schemas.microsoft.com/office/powerpoint/2010/main" val="677491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9"/>
        <p:cNvGrpSpPr/>
        <p:nvPr/>
      </p:nvGrpSpPr>
      <p:grpSpPr>
        <a:xfrm>
          <a:off x="0" y="0"/>
          <a:ext cx="0" cy="0"/>
          <a:chOff x="0" y="0"/>
          <a:chExt cx="0" cy="0"/>
        </a:xfrm>
      </p:grpSpPr>
      <p:sp>
        <p:nvSpPr>
          <p:cNvPr id="1140" name="Google Shape;1140;p64"/>
          <p:cNvSpPr txBox="1"/>
          <p:nvPr/>
        </p:nvSpPr>
        <p:spPr>
          <a:xfrm>
            <a:off x="3038466" y="1314869"/>
            <a:ext cx="3067067" cy="170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dirty="0">
                <a:solidFill>
                  <a:schemeClr val="lt1"/>
                </a:solidFill>
                <a:latin typeface="Impact"/>
                <a:ea typeface="Impact"/>
                <a:cs typeface="Impact"/>
                <a:sym typeface="Impact"/>
              </a:rPr>
              <a:t>Thank You!</a:t>
            </a:r>
          </a:p>
          <a:p>
            <a:pPr marL="0" lvl="0" indent="0" algn="l" rtl="0">
              <a:spcBef>
                <a:spcPts val="0"/>
              </a:spcBef>
              <a:spcAft>
                <a:spcPts val="0"/>
              </a:spcAft>
              <a:buNone/>
            </a:pPr>
            <a:endParaRPr lang="en" sz="4800" dirty="0">
              <a:solidFill>
                <a:schemeClr val="lt1"/>
              </a:solidFill>
              <a:latin typeface="Impact"/>
              <a:ea typeface="Impact"/>
              <a:cs typeface="Impact"/>
              <a:sym typeface="Impact"/>
            </a:endParaRPr>
          </a:p>
          <a:p>
            <a:pPr marL="0" lvl="0" indent="0" algn="l" rtl="0">
              <a:spcBef>
                <a:spcPts val="0"/>
              </a:spcBef>
              <a:spcAft>
                <a:spcPts val="0"/>
              </a:spcAft>
              <a:buNone/>
            </a:pPr>
            <a:r>
              <a:rPr lang="en" sz="4800" dirty="0">
                <a:solidFill>
                  <a:schemeClr val="bg1"/>
                </a:solidFill>
                <a:latin typeface="Impact"/>
                <a:ea typeface="Impact"/>
                <a:cs typeface="Impact"/>
                <a:sym typeface="Impact"/>
              </a:rPr>
              <a:t>Questions?</a:t>
            </a:r>
            <a:endParaRPr sz="4800" dirty="0">
              <a:solidFill>
                <a:schemeClr val="bg1"/>
              </a:solidFill>
              <a:latin typeface="Impact"/>
              <a:ea typeface="Impact"/>
              <a:cs typeface="Impact"/>
              <a:sym typeface="Impact"/>
            </a:endParaRPr>
          </a:p>
        </p:txBody>
      </p:sp>
      <p:sp>
        <p:nvSpPr>
          <p:cNvPr id="2" name="Rectangle 1"/>
          <p:cNvSpPr/>
          <p:nvPr/>
        </p:nvSpPr>
        <p:spPr>
          <a:xfrm>
            <a:off x="0" y="4859079"/>
            <a:ext cx="574158" cy="2844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Summary</a:t>
            </a:r>
            <a:br>
              <a:rPr lang="en-US" dirty="0"/>
            </a:br>
            <a:endParaRPr dirty="0"/>
          </a:p>
        </p:txBody>
      </p:sp>
      <p:sp>
        <p:nvSpPr>
          <p:cNvPr id="5" name="TextBox 4">
            <a:extLst>
              <a:ext uri="{FF2B5EF4-FFF2-40B4-BE49-F238E27FC236}">
                <a16:creationId xmlns:a16="http://schemas.microsoft.com/office/drawing/2014/main" id="{2B3769D6-8991-CD4B-A4AA-8D359F94AF3E}"/>
              </a:ext>
            </a:extLst>
          </p:cNvPr>
          <p:cNvSpPr txBox="1"/>
          <p:nvPr/>
        </p:nvSpPr>
        <p:spPr>
          <a:xfrm>
            <a:off x="565213" y="1197867"/>
            <a:ext cx="7771630" cy="3046988"/>
          </a:xfrm>
          <a:prstGeom prst="rect">
            <a:avLst/>
          </a:prstGeom>
          <a:solidFill>
            <a:schemeClr val="bg1"/>
          </a:solidFill>
        </p:spPr>
        <p:txBody>
          <a:bodyPr wrap="square" rtlCol="0">
            <a:spAutoFit/>
          </a:bodyPr>
          <a:lstStyle/>
          <a:p>
            <a:r>
              <a:rPr lang="en-US" sz="1600" dirty="0"/>
              <a:t>This project is about safety shower and eyewash system survey results and recommended best practices. </a:t>
            </a:r>
            <a:r>
              <a:rPr lang="en-US" sz="1600" dirty="0" err="1"/>
              <a:t>CountryMark</a:t>
            </a:r>
            <a:r>
              <a:rPr lang="en-US" sz="1600" dirty="0"/>
              <a:t>, SABIC and 3M participated in an effort to develop and conduct a survey of issues with the use of safety shower and eyewash units in refinery, chemical and manufacturing facilities. </a:t>
            </a:r>
          </a:p>
          <a:p>
            <a:endParaRPr lang="en-US" sz="1600" dirty="0"/>
          </a:p>
          <a:p>
            <a:r>
              <a:rPr lang="en-US" sz="1600" dirty="0"/>
              <a:t>Eleven responses were received from: Tate &amp; Lyle, Celanese, Cummins, 3M, Marathon, </a:t>
            </a:r>
            <a:r>
              <a:rPr lang="en-US" sz="1600" dirty="0" err="1"/>
              <a:t>CountryMark</a:t>
            </a:r>
            <a:r>
              <a:rPr lang="en-US" sz="1600" dirty="0"/>
              <a:t>, Corteva, American Chemistry Council, SABIC (Mount Vernon, IN), SABIC (Ottawa, IL), and </a:t>
            </a:r>
            <a:r>
              <a:rPr lang="en-US" sz="1600" dirty="0" err="1"/>
              <a:t>QualEx</a:t>
            </a:r>
            <a:r>
              <a:rPr lang="en-US" sz="1600" dirty="0"/>
              <a:t>. </a:t>
            </a:r>
            <a:endParaRPr lang="en-US" sz="1600" dirty="0">
              <a:solidFill>
                <a:srgbClr val="FF0000"/>
              </a:solidFill>
            </a:endParaRPr>
          </a:p>
          <a:p>
            <a:endParaRPr lang="en-US" sz="1600" dirty="0"/>
          </a:p>
          <a:p>
            <a:r>
              <a:rPr lang="en-US" sz="1600" dirty="0"/>
              <a:t>Survey questions were summarized in six categories: </a:t>
            </a:r>
            <a:r>
              <a:rPr lang="en-US" sz="1600" u="sng" dirty="0"/>
              <a:t>a. General; b. Water source; c. Corrosion; d. Maintenance, training, and management systems; e. Self-contained devices; f. Other issues or comments.</a:t>
            </a:r>
            <a:r>
              <a:rPr lang="en-US" sz="1600" dirty="0"/>
              <a:t> </a:t>
            </a:r>
            <a:r>
              <a:rPr lang="en-US" sz="1600" dirty="0">
                <a:solidFill>
                  <a:schemeClr val="tx1"/>
                </a:solidFill>
              </a:rPr>
              <a:t>All results are provided in a 52-page report.</a:t>
            </a:r>
          </a:p>
        </p:txBody>
      </p:sp>
    </p:spTree>
    <p:extLst>
      <p:ext uri="{BB962C8B-B14F-4D97-AF65-F5344CB8AC3E}">
        <p14:creationId xmlns:p14="http://schemas.microsoft.com/office/powerpoint/2010/main" val="637280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Official Standards &amp; Requirements</a:t>
            </a:r>
            <a:br>
              <a:rPr lang="en-US" dirty="0"/>
            </a:br>
            <a:endParaRPr dirty="0"/>
          </a:p>
        </p:txBody>
      </p:sp>
      <p:sp>
        <p:nvSpPr>
          <p:cNvPr id="5" name="TextBox 4">
            <a:extLst>
              <a:ext uri="{FF2B5EF4-FFF2-40B4-BE49-F238E27FC236}">
                <a16:creationId xmlns:a16="http://schemas.microsoft.com/office/drawing/2014/main" id="{2B3769D6-8991-CD4B-A4AA-8D359F94AF3E}"/>
              </a:ext>
            </a:extLst>
          </p:cNvPr>
          <p:cNvSpPr txBox="1"/>
          <p:nvPr/>
        </p:nvSpPr>
        <p:spPr>
          <a:xfrm>
            <a:off x="686185" y="1442368"/>
            <a:ext cx="7771630" cy="2862322"/>
          </a:xfrm>
          <a:prstGeom prst="rect">
            <a:avLst/>
          </a:prstGeom>
          <a:solidFill>
            <a:schemeClr val="bg1"/>
          </a:solidFill>
        </p:spPr>
        <p:txBody>
          <a:bodyPr wrap="square" rtlCol="0">
            <a:spAutoFit/>
          </a:bodyPr>
          <a:lstStyle/>
          <a:p>
            <a:pPr marL="285750" indent="-285750">
              <a:buFont typeface="Wingdings" pitchFamily="2" charset="2"/>
              <a:buChar char="§"/>
            </a:pPr>
            <a:r>
              <a:rPr lang="en-US" sz="1600" dirty="0"/>
              <a:t>ANSI/ISEA Z358.1-2014, </a:t>
            </a:r>
            <a:r>
              <a:rPr lang="en-US" sz="1600" i="1" dirty="0"/>
              <a:t>American National Standard for Emergency Eyewash and Shower Equipment</a:t>
            </a:r>
            <a:r>
              <a:rPr lang="en-US" sz="1600" dirty="0"/>
              <a:t> </a:t>
            </a:r>
          </a:p>
          <a:p>
            <a:r>
              <a:rPr lang="en-US" sz="1600" dirty="0"/>
              <a:t>      The most widely adopted and accepted standard currently in the United States</a:t>
            </a:r>
          </a:p>
          <a:p>
            <a:endParaRPr lang="en-US" sz="1800" dirty="0"/>
          </a:p>
          <a:p>
            <a:pPr marL="285750" indent="-285750">
              <a:buFont typeface="Wingdings" pitchFamily="2" charset="2"/>
              <a:buChar char="§"/>
            </a:pPr>
            <a:r>
              <a:rPr lang="en-US" sz="1600" dirty="0"/>
              <a:t>29 CFR 1910</a:t>
            </a:r>
            <a:r>
              <a:rPr lang="en-US" sz="1600" i="1" dirty="0"/>
              <a:t> - Occupational Safety and Health Standards</a:t>
            </a:r>
          </a:p>
          <a:p>
            <a:endParaRPr lang="en-US" sz="1800" i="1" dirty="0"/>
          </a:p>
          <a:p>
            <a:pPr marL="285750" indent="-285750">
              <a:buFont typeface="Wingdings" pitchFamily="2" charset="2"/>
              <a:buChar char="§"/>
            </a:pPr>
            <a:r>
              <a:rPr lang="en-US" sz="1600" dirty="0"/>
              <a:t>EN 15154</a:t>
            </a:r>
            <a:r>
              <a:rPr lang="en-US" sz="1600" i="1" dirty="0"/>
              <a:t> – Emergency Safety Showers</a:t>
            </a:r>
          </a:p>
          <a:p>
            <a:r>
              <a:rPr lang="en-US" sz="1600" dirty="0"/>
              <a:t>      Standards adopted in Europe</a:t>
            </a:r>
          </a:p>
          <a:p>
            <a:endParaRPr lang="en-US" sz="1600" dirty="0"/>
          </a:p>
          <a:p>
            <a:pPr marL="285750" indent="-285750">
              <a:buFont typeface="Wingdings" pitchFamily="2" charset="2"/>
              <a:buChar char="§"/>
            </a:pPr>
            <a:r>
              <a:rPr lang="en-US" sz="1600" dirty="0"/>
              <a:t>Canadian Centre for Occupational Health and Safety (CCOHS) fact sheets</a:t>
            </a:r>
          </a:p>
          <a:p>
            <a:endParaRPr lang="en-US" sz="1600" i="1" dirty="0"/>
          </a:p>
        </p:txBody>
      </p:sp>
    </p:spTree>
    <p:extLst>
      <p:ext uri="{BB962C8B-B14F-4D97-AF65-F5344CB8AC3E}">
        <p14:creationId xmlns:p14="http://schemas.microsoft.com/office/powerpoint/2010/main" val="2346719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SURVEY RESULTS: General</a:t>
            </a:r>
            <a:endParaRPr dirty="0"/>
          </a:p>
        </p:txBody>
      </p:sp>
      <p:graphicFrame>
        <p:nvGraphicFramePr>
          <p:cNvPr id="2" name="Table 4">
            <a:extLst>
              <a:ext uri="{FF2B5EF4-FFF2-40B4-BE49-F238E27FC236}">
                <a16:creationId xmlns:a16="http://schemas.microsoft.com/office/drawing/2014/main" id="{0A3FAE58-EA94-6F48-8A90-25552A17B373}"/>
              </a:ext>
            </a:extLst>
          </p:cNvPr>
          <p:cNvGraphicFramePr>
            <a:graphicFrameLocks noGrp="1"/>
          </p:cNvGraphicFramePr>
          <p:nvPr>
            <p:extLst>
              <p:ext uri="{D42A27DB-BD31-4B8C-83A1-F6EECF244321}">
                <p14:modId xmlns:p14="http://schemas.microsoft.com/office/powerpoint/2010/main" val="2493472240"/>
              </p:ext>
            </p:extLst>
          </p:nvPr>
        </p:nvGraphicFramePr>
        <p:xfrm>
          <a:off x="0" y="858980"/>
          <a:ext cx="9144000" cy="4284520"/>
        </p:xfrm>
        <a:graphic>
          <a:graphicData uri="http://schemas.openxmlformats.org/drawingml/2006/table">
            <a:tbl>
              <a:tblPr firstRow="1" bandRow="1">
                <a:tableStyleId>{858F443F-73FF-452D-8E80-F4A2C9685B86}</a:tableStyleId>
              </a:tblPr>
              <a:tblGrid>
                <a:gridCol w="1284270">
                  <a:extLst>
                    <a:ext uri="{9D8B030D-6E8A-4147-A177-3AD203B41FA5}">
                      <a16:colId xmlns:a16="http://schemas.microsoft.com/office/drawing/2014/main" val="523668046"/>
                    </a:ext>
                  </a:extLst>
                </a:gridCol>
                <a:gridCol w="3644918">
                  <a:extLst>
                    <a:ext uri="{9D8B030D-6E8A-4147-A177-3AD203B41FA5}">
                      <a16:colId xmlns:a16="http://schemas.microsoft.com/office/drawing/2014/main" val="2993354761"/>
                    </a:ext>
                  </a:extLst>
                </a:gridCol>
                <a:gridCol w="1142839">
                  <a:extLst>
                    <a:ext uri="{9D8B030D-6E8A-4147-A177-3AD203B41FA5}">
                      <a16:colId xmlns:a16="http://schemas.microsoft.com/office/drawing/2014/main" val="3568115610"/>
                    </a:ext>
                  </a:extLst>
                </a:gridCol>
                <a:gridCol w="3071973">
                  <a:extLst>
                    <a:ext uri="{9D8B030D-6E8A-4147-A177-3AD203B41FA5}">
                      <a16:colId xmlns:a16="http://schemas.microsoft.com/office/drawing/2014/main" val="3854877119"/>
                    </a:ext>
                  </a:extLst>
                </a:gridCol>
              </a:tblGrid>
              <a:tr h="1444924">
                <a:tc>
                  <a:txBody>
                    <a:bodyPr/>
                    <a:lstStyle/>
                    <a:p>
                      <a:pPr algn="ctr"/>
                      <a:r>
                        <a:rPr lang="en-US" dirty="0"/>
                        <a:t>1</a:t>
                      </a:r>
                    </a:p>
                    <a:p>
                      <a:pPr algn="ctr"/>
                      <a:r>
                        <a:rPr lang="en-US" dirty="0"/>
                        <a:t>Manufacturer</a:t>
                      </a:r>
                    </a:p>
                  </a:txBody>
                  <a:tcPr anchor="ctr">
                    <a:solidFill>
                      <a:schemeClr val="accent4">
                        <a:lumMod val="40000"/>
                        <a:lumOff val="60000"/>
                      </a:schemeClr>
                    </a:solidFill>
                  </a:tcPr>
                </a:tc>
                <a:tc>
                  <a:txBody>
                    <a:bodyPr/>
                    <a:lstStyle/>
                    <a:p>
                      <a:r>
                        <a:rPr lang="en-US" dirty="0"/>
                        <a:t>3/11: </a:t>
                      </a:r>
                      <a:r>
                        <a:rPr lang="en-US" dirty="0">
                          <a:solidFill>
                            <a:srgbClr val="0070C0"/>
                          </a:solidFill>
                        </a:rPr>
                        <a:t>ENCON</a:t>
                      </a:r>
                    </a:p>
                    <a:p>
                      <a:r>
                        <a:rPr lang="en-US" dirty="0"/>
                        <a:t>2/11: </a:t>
                      </a:r>
                      <a:r>
                        <a:rPr lang="en-US" dirty="0">
                          <a:solidFill>
                            <a:srgbClr val="0070C0"/>
                          </a:solidFill>
                        </a:rPr>
                        <a:t>Bradley; BLS; HAWS</a:t>
                      </a:r>
                    </a:p>
                    <a:p>
                      <a:r>
                        <a:rPr lang="en-US" dirty="0"/>
                        <a:t>Other: </a:t>
                      </a:r>
                      <a:r>
                        <a:rPr lang="en-US" dirty="0">
                          <a:solidFill>
                            <a:srgbClr val="0070C0"/>
                          </a:solidFill>
                        </a:rPr>
                        <a:t>Honeywell, Guardian, or not sure</a:t>
                      </a:r>
                    </a:p>
                  </a:txBody>
                  <a:tcPr anchor="ctr">
                    <a:solidFill>
                      <a:schemeClr val="bg1"/>
                    </a:solidFill>
                  </a:tcPr>
                </a:tc>
                <a:tc>
                  <a:txBody>
                    <a:bodyPr/>
                    <a:lstStyle/>
                    <a:p>
                      <a:pPr algn="ctr"/>
                      <a:r>
                        <a:rPr lang="en-US" dirty="0"/>
                        <a:t>4</a:t>
                      </a:r>
                    </a:p>
                    <a:p>
                      <a:pPr algn="ctr"/>
                      <a:r>
                        <a:rPr lang="en-US" dirty="0"/>
                        <a:t>Signage</a:t>
                      </a:r>
                    </a:p>
                  </a:txBody>
                  <a:tcPr anchor="ctr">
                    <a:solidFill>
                      <a:schemeClr val="accent4">
                        <a:lumMod val="40000"/>
                        <a:lumOff val="60000"/>
                      </a:schemeClr>
                    </a:solidFill>
                  </a:tcPr>
                </a:tc>
                <a:tc>
                  <a:txBody>
                    <a:bodyPr/>
                    <a:lstStyle/>
                    <a:p>
                      <a:r>
                        <a:rPr lang="en-US" dirty="0"/>
                        <a:t>100%(11/11): </a:t>
                      </a:r>
                      <a:r>
                        <a:rPr lang="en-US" dirty="0">
                          <a:solidFill>
                            <a:srgbClr val="0070C0"/>
                          </a:solidFill>
                        </a:rPr>
                        <a:t>Yes</a:t>
                      </a:r>
                    </a:p>
                    <a:p>
                      <a:r>
                        <a:rPr lang="en-US" dirty="0"/>
                        <a:t>4/</a:t>
                      </a:r>
                      <a:r>
                        <a:rPr lang="en-US" dirty="0">
                          <a:solidFill>
                            <a:schemeClr val="tx1"/>
                          </a:solidFill>
                        </a:rPr>
                        <a:t>8</a:t>
                      </a:r>
                      <a:r>
                        <a:rPr lang="en-US" dirty="0"/>
                        <a:t>: </a:t>
                      </a:r>
                      <a:r>
                        <a:rPr lang="en-US" dirty="0">
                          <a:solidFill>
                            <a:srgbClr val="0070C0"/>
                          </a:solidFill>
                        </a:rPr>
                        <a:t>Bright colors</a:t>
                      </a:r>
                    </a:p>
                    <a:p>
                      <a:r>
                        <a:rPr lang="en-US" dirty="0"/>
                        <a:t>3/</a:t>
                      </a:r>
                      <a:r>
                        <a:rPr lang="en-US" dirty="0">
                          <a:solidFill>
                            <a:schemeClr val="tx1"/>
                          </a:solidFill>
                        </a:rPr>
                        <a:t>8</a:t>
                      </a:r>
                      <a:r>
                        <a:rPr lang="en-US" dirty="0"/>
                        <a:t>: </a:t>
                      </a:r>
                      <a:r>
                        <a:rPr lang="en-US" dirty="0">
                          <a:solidFill>
                            <a:srgbClr val="0070C0"/>
                          </a:solidFill>
                        </a:rPr>
                        <a:t>Wall signs &amp; Floor markings</a:t>
                      </a:r>
                    </a:p>
                    <a:p>
                      <a:r>
                        <a:rPr lang="en-US" dirty="0">
                          <a:solidFill>
                            <a:schemeClr val="tx1"/>
                          </a:solidFill>
                        </a:rPr>
                        <a:t>2/8:</a:t>
                      </a:r>
                      <a:r>
                        <a:rPr lang="en-US" dirty="0">
                          <a:solidFill>
                            <a:srgbClr val="0070C0"/>
                          </a:solidFill>
                        </a:rPr>
                        <a:t> Indicator lights</a:t>
                      </a:r>
                    </a:p>
                    <a:p>
                      <a:r>
                        <a:rPr lang="en-US" dirty="0">
                          <a:solidFill>
                            <a:srgbClr val="0070C0"/>
                          </a:solidFill>
                        </a:rPr>
                        <a:t>8 companies mention the details of signage</a:t>
                      </a:r>
                    </a:p>
                  </a:txBody>
                  <a:tcPr anchor="ctr">
                    <a:solidFill>
                      <a:schemeClr val="bg1"/>
                    </a:solidFill>
                  </a:tcPr>
                </a:tc>
                <a:extLst>
                  <a:ext uri="{0D108BD9-81ED-4DB2-BD59-A6C34878D82A}">
                    <a16:rowId xmlns:a16="http://schemas.microsoft.com/office/drawing/2014/main" val="1395471499"/>
                  </a:ext>
                </a:extLst>
              </a:tr>
              <a:tr h="1104072">
                <a:tc>
                  <a:txBody>
                    <a:bodyPr/>
                    <a:lstStyle/>
                    <a:p>
                      <a:pPr algn="ctr"/>
                      <a:r>
                        <a:rPr lang="en-US" dirty="0"/>
                        <a:t>2</a:t>
                      </a:r>
                    </a:p>
                    <a:p>
                      <a:pPr algn="ctr"/>
                      <a:r>
                        <a:rPr lang="en-US" dirty="0"/>
                        <a:t>Number of systems per unit</a:t>
                      </a:r>
                    </a:p>
                  </a:txBody>
                  <a:tcPr anchor="ctr">
                    <a:solidFill>
                      <a:schemeClr val="accent4">
                        <a:lumMod val="40000"/>
                        <a:lumOff val="60000"/>
                      </a:schemeClr>
                    </a:solidFill>
                  </a:tcPr>
                </a:tc>
                <a:tc>
                  <a:txBody>
                    <a:bodyPr/>
                    <a:lstStyle/>
                    <a:p>
                      <a:r>
                        <a:rPr lang="en-US" dirty="0"/>
                        <a:t>Varies from 1 to 500.</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63.6%(7/11) </a:t>
                      </a:r>
                      <a:r>
                        <a:rPr lang="en-US" dirty="0">
                          <a:solidFill>
                            <a:srgbClr val="0070C0"/>
                          </a:solidFill>
                        </a:rPr>
                        <a:t>&lt;100</a:t>
                      </a:r>
                      <a:endParaRPr lang="en-US" dirty="0"/>
                    </a:p>
                    <a:p>
                      <a:r>
                        <a:rPr lang="en-US" dirty="0"/>
                        <a:t>36.4%(4/11): </a:t>
                      </a:r>
                      <a:r>
                        <a:rPr lang="en-US" dirty="0">
                          <a:solidFill>
                            <a:srgbClr val="0070C0"/>
                          </a:solidFill>
                        </a:rPr>
                        <a:t>&gt;100</a:t>
                      </a:r>
                    </a:p>
                    <a:p>
                      <a:endParaRPr lang="en-US" dirty="0"/>
                    </a:p>
                  </a:txBody>
                  <a:tcPr anchor="ctr">
                    <a:solidFill>
                      <a:schemeClr val="bg1"/>
                    </a:solidFill>
                  </a:tcPr>
                </a:tc>
                <a:tc>
                  <a:txBody>
                    <a:bodyPr/>
                    <a:lstStyle/>
                    <a:p>
                      <a:pPr algn="ctr"/>
                      <a:r>
                        <a:rPr lang="en-US" dirty="0"/>
                        <a:t>5</a:t>
                      </a:r>
                    </a:p>
                    <a:p>
                      <a:pPr algn="ctr"/>
                      <a:r>
                        <a:rPr lang="en-US" dirty="0"/>
                        <a:t>Ways to activate</a:t>
                      </a:r>
                    </a:p>
                  </a:txBody>
                  <a:tcPr anchor="ctr">
                    <a:solidFill>
                      <a:schemeClr val="accent4">
                        <a:lumMod val="40000"/>
                        <a:lumOff val="60000"/>
                      </a:schemeClr>
                    </a:solidFill>
                  </a:tcPr>
                </a:tc>
                <a:tc>
                  <a:txBody>
                    <a:bodyPr/>
                    <a:lstStyle/>
                    <a:p>
                      <a:r>
                        <a:rPr lang="en-US" dirty="0"/>
                        <a:t>100%(11/11): </a:t>
                      </a:r>
                      <a:r>
                        <a:rPr lang="en-US" dirty="0">
                          <a:solidFill>
                            <a:srgbClr val="0070C0"/>
                          </a:solidFill>
                        </a:rPr>
                        <a:t>Hand/Foot</a:t>
                      </a:r>
                    </a:p>
                  </a:txBody>
                  <a:tcPr anchor="ctr">
                    <a:solidFill>
                      <a:schemeClr val="bg1"/>
                    </a:solidFill>
                  </a:tcPr>
                </a:tc>
                <a:extLst>
                  <a:ext uri="{0D108BD9-81ED-4DB2-BD59-A6C34878D82A}">
                    <a16:rowId xmlns:a16="http://schemas.microsoft.com/office/drawing/2014/main" val="3567604955"/>
                  </a:ext>
                </a:extLst>
              </a:tr>
              <a:tr h="1735524">
                <a:tc>
                  <a:txBody>
                    <a:bodyPr/>
                    <a:lstStyle/>
                    <a:p>
                      <a:pPr algn="ctr"/>
                      <a:r>
                        <a:rPr lang="en-US" dirty="0"/>
                        <a:t>3</a:t>
                      </a:r>
                    </a:p>
                    <a:p>
                      <a:pPr algn="ctr"/>
                      <a:r>
                        <a:rPr lang="en-US" dirty="0"/>
                        <a:t>Factors to consider in number and placement</a:t>
                      </a:r>
                    </a:p>
                  </a:txBody>
                  <a:tcPr anchor="ct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u="sng" dirty="0">
                          <a:solidFill>
                            <a:schemeClr val="tx1"/>
                          </a:solidFill>
                        </a:rPr>
                        <a:t>8/11:</a:t>
                      </a:r>
                      <a:r>
                        <a:rPr lang="en-US" u="sng" dirty="0">
                          <a:solidFill>
                            <a:srgbClr val="0070C0"/>
                          </a:solidFill>
                        </a:rPr>
                        <a:t> Distance from hazard</a:t>
                      </a:r>
                    </a:p>
                    <a:p>
                      <a:r>
                        <a:rPr lang="en-US" u="sng" dirty="0">
                          <a:solidFill>
                            <a:schemeClr val="tx1"/>
                          </a:solidFill>
                        </a:rPr>
                        <a:t>7/11: </a:t>
                      </a:r>
                      <a:r>
                        <a:rPr lang="en-US" u="sng" dirty="0">
                          <a:solidFill>
                            <a:srgbClr val="0070C0"/>
                          </a:solidFill>
                        </a:rPr>
                        <a:t>Hazard of substances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u="sng" dirty="0">
                          <a:solidFill>
                            <a:schemeClr val="tx1"/>
                          </a:solidFill>
                        </a:rPr>
                        <a:t>6/11: </a:t>
                      </a:r>
                      <a:r>
                        <a:rPr lang="en-US" u="sng" dirty="0">
                          <a:solidFill>
                            <a:srgbClr val="0070C0"/>
                          </a:solidFill>
                        </a:rPr>
                        <a:t>No partitions/constructions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solidFill>
                            <a:schemeClr val="tx1"/>
                          </a:solidFill>
                        </a:rPr>
                        <a:t>1/11: </a:t>
                      </a:r>
                      <a:r>
                        <a:rPr lang="en-US" dirty="0">
                          <a:solidFill>
                            <a:srgbClr val="0070C0"/>
                          </a:solidFill>
                        </a:rPr>
                        <a:t>Areas with less personnel</a:t>
                      </a:r>
                    </a:p>
                    <a:p>
                      <a:r>
                        <a:rPr lang="en-US" dirty="0"/>
                        <a:t>1/11: </a:t>
                      </a:r>
                      <a:r>
                        <a:rPr lang="en-US" dirty="0">
                          <a:solidFill>
                            <a:srgbClr val="0070C0"/>
                          </a:solidFill>
                        </a:rPr>
                        <a:t>Likelihood of exposure</a:t>
                      </a:r>
                    </a:p>
                    <a:p>
                      <a:endParaRPr lang="en-US" dirty="0"/>
                    </a:p>
                  </a:txBody>
                  <a:tcPr anchor="ctr">
                    <a:solidFill>
                      <a:schemeClr val="bg1"/>
                    </a:solidFill>
                  </a:tcPr>
                </a:tc>
                <a:tc>
                  <a:txBody>
                    <a:bodyPr/>
                    <a:lstStyle/>
                    <a:p>
                      <a:pPr algn="ctr"/>
                      <a:r>
                        <a:rPr lang="en-US" dirty="0"/>
                        <a:t>6</a:t>
                      </a:r>
                    </a:p>
                    <a:p>
                      <a:pPr algn="ctr"/>
                      <a:r>
                        <a:rPr lang="en-US" dirty="0"/>
                        <a:t>Alarm systems</a:t>
                      </a:r>
                    </a:p>
                  </a:txBody>
                  <a:tcPr anchor="ctr">
                    <a:solidFill>
                      <a:schemeClr val="accent4">
                        <a:lumMod val="40000"/>
                        <a:lumOff val="60000"/>
                      </a:schemeClr>
                    </a:solidFill>
                  </a:tcPr>
                </a:tc>
                <a:tc>
                  <a:txBody>
                    <a:bodyPr/>
                    <a:lstStyle/>
                    <a:p>
                      <a:r>
                        <a:rPr lang="en-US" dirty="0"/>
                        <a:t>54.5%(5/11): </a:t>
                      </a:r>
                      <a:r>
                        <a:rPr lang="en-US" dirty="0">
                          <a:solidFill>
                            <a:srgbClr val="0070C0"/>
                          </a:solidFill>
                        </a:rPr>
                        <a:t>Yes</a:t>
                      </a:r>
                    </a:p>
                    <a:p>
                      <a:r>
                        <a:rPr lang="en-US" dirty="0"/>
                        <a:t>45.5%(6/11): </a:t>
                      </a:r>
                      <a:r>
                        <a:rPr lang="en-US" dirty="0">
                          <a:solidFill>
                            <a:srgbClr val="0070C0"/>
                          </a:solidFill>
                        </a:rPr>
                        <a:t>No/Not common</a:t>
                      </a:r>
                    </a:p>
                  </a:txBody>
                  <a:tcPr anchor="ctr">
                    <a:solidFill>
                      <a:schemeClr val="bg1"/>
                    </a:solidFill>
                  </a:tcPr>
                </a:tc>
                <a:extLst>
                  <a:ext uri="{0D108BD9-81ED-4DB2-BD59-A6C34878D82A}">
                    <a16:rowId xmlns:a16="http://schemas.microsoft.com/office/drawing/2014/main" val="365656744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Best Practice: General </a:t>
            </a:r>
            <a:br>
              <a:rPr lang="en-US" dirty="0"/>
            </a:br>
            <a:endParaRPr dirty="0"/>
          </a:p>
        </p:txBody>
      </p:sp>
      <p:sp>
        <p:nvSpPr>
          <p:cNvPr id="2" name="TextBox 1">
            <a:extLst>
              <a:ext uri="{FF2B5EF4-FFF2-40B4-BE49-F238E27FC236}">
                <a16:creationId xmlns:a16="http://schemas.microsoft.com/office/drawing/2014/main" id="{7FA76B15-8767-434E-9C3B-6B8F77C1B1A3}"/>
              </a:ext>
            </a:extLst>
          </p:cNvPr>
          <p:cNvSpPr txBox="1"/>
          <p:nvPr/>
        </p:nvSpPr>
        <p:spPr>
          <a:xfrm>
            <a:off x="173431" y="962027"/>
            <a:ext cx="8797138" cy="3539430"/>
          </a:xfrm>
          <a:prstGeom prst="rect">
            <a:avLst/>
          </a:prstGeom>
          <a:noFill/>
        </p:spPr>
        <p:txBody>
          <a:bodyPr wrap="square" rtlCol="0">
            <a:spAutoFit/>
          </a:bodyPr>
          <a:lstStyle/>
          <a:p>
            <a:pPr marL="285750" lvl="0" indent="-285750">
              <a:buFont typeface="Wingdings" pitchFamily="2" charset="2"/>
              <a:buChar char="§"/>
            </a:pPr>
            <a:r>
              <a:rPr lang="en-US" sz="1600" dirty="0"/>
              <a:t>Provide highly visible </a:t>
            </a:r>
            <a:r>
              <a:rPr lang="en-US" sz="1600" dirty="0">
                <a:solidFill>
                  <a:schemeClr val="tx1"/>
                </a:solidFill>
              </a:rPr>
              <a:t>signage</a:t>
            </a:r>
            <a:r>
              <a:rPr lang="en-US" sz="1600" dirty="0"/>
              <a:t>;</a:t>
            </a:r>
          </a:p>
          <a:p>
            <a:pPr marL="285750" lvl="0" indent="-285750">
              <a:buFont typeface="Wingdings" pitchFamily="2" charset="2"/>
              <a:buChar char="§"/>
            </a:pPr>
            <a:r>
              <a:rPr lang="en-US" sz="1600" dirty="0"/>
              <a:t>Position wall signs and indicator lights;</a:t>
            </a:r>
          </a:p>
          <a:p>
            <a:pPr marL="285750" lvl="0" indent="-285750">
              <a:buFont typeface="Wingdings" pitchFamily="2" charset="2"/>
              <a:buChar char="§"/>
            </a:pPr>
            <a:r>
              <a:rPr lang="en-US" sz="1600" dirty="0"/>
              <a:t>Painted trails;</a:t>
            </a:r>
          </a:p>
          <a:p>
            <a:pPr marL="285750" lvl="0" indent="-285750">
              <a:buFont typeface="Wingdings" pitchFamily="2" charset="2"/>
              <a:buChar char="§"/>
            </a:pPr>
            <a:endParaRPr lang="en-US" sz="1600" dirty="0"/>
          </a:p>
          <a:p>
            <a:pPr marL="285750" lvl="0" indent="-285750">
              <a:buFont typeface="Wingdings" pitchFamily="2" charset="2"/>
              <a:buChar char="§"/>
            </a:pPr>
            <a:r>
              <a:rPr lang="en-US" sz="1600" dirty="0"/>
              <a:t>Train the employees on how to get to the nearest station;</a:t>
            </a:r>
          </a:p>
          <a:p>
            <a:pPr marL="285750" lvl="0" indent="-285750">
              <a:buFont typeface="Wingdings" pitchFamily="2" charset="2"/>
              <a:buChar char="§"/>
            </a:pPr>
            <a:r>
              <a:rPr lang="en-US" sz="1600" dirty="0"/>
              <a:t>Ensure the stations can be accessed within 10 seconds. (55 ft or 16.8 m, same floor);</a:t>
            </a:r>
          </a:p>
          <a:p>
            <a:pPr marL="285750" lvl="0" indent="-285750">
              <a:buFont typeface="Wingdings" pitchFamily="2" charset="2"/>
              <a:buChar char="§"/>
            </a:pPr>
            <a:r>
              <a:rPr lang="en-US" sz="1600" dirty="0"/>
              <a:t>Resolve any obstructions/partitions (including doors);</a:t>
            </a:r>
          </a:p>
          <a:p>
            <a:pPr marL="285750" lvl="0" indent="-285750">
              <a:buFont typeface="Wingdings" pitchFamily="2" charset="2"/>
              <a:buChar char="§"/>
            </a:pPr>
            <a:r>
              <a:rPr lang="en-US" sz="1600" dirty="0">
                <a:solidFill>
                  <a:schemeClr val="tx1"/>
                </a:solidFill>
              </a:rPr>
              <a:t>P</a:t>
            </a:r>
            <a:r>
              <a:rPr lang="en-US" sz="1600" dirty="0"/>
              <a:t>rofessionals should be contacted for advice;</a:t>
            </a:r>
          </a:p>
          <a:p>
            <a:pPr marL="285750" lvl="0" indent="-285750">
              <a:buFont typeface="Wingdings" pitchFamily="2" charset="2"/>
              <a:buChar char="§"/>
            </a:pPr>
            <a:endParaRPr lang="en-US" sz="1600" dirty="0"/>
          </a:p>
          <a:p>
            <a:pPr marL="285750" lvl="0" indent="-285750">
              <a:buFont typeface="Wingdings" pitchFamily="2" charset="2"/>
              <a:buChar char="§"/>
            </a:pPr>
            <a:r>
              <a:rPr lang="en-US" sz="1600" dirty="0"/>
              <a:t>Consider the access of responding emergency response personnel to the injured individual</a:t>
            </a:r>
            <a:r>
              <a:rPr lang="en-US" sz="1600" dirty="0">
                <a:solidFill>
                  <a:schemeClr val="tx1"/>
                </a:solidFill>
              </a:rPr>
              <a:t>(s).</a:t>
            </a:r>
          </a:p>
          <a:p>
            <a:pPr marL="285750" lvl="0" indent="-285750">
              <a:buFont typeface="Wingdings" pitchFamily="2" charset="2"/>
              <a:buChar char="§"/>
            </a:pPr>
            <a:r>
              <a:rPr lang="en-US" sz="1600" dirty="0"/>
              <a:t>Select safety shower and eyewash equipment that </a:t>
            </a:r>
            <a:r>
              <a:rPr lang="en-US" sz="1600" dirty="0">
                <a:solidFill>
                  <a:schemeClr val="tx1"/>
                </a:solidFill>
              </a:rPr>
              <a:t>does not </a:t>
            </a:r>
            <a:r>
              <a:rPr lang="en-US" sz="1600" dirty="0"/>
              <a:t>need additional operations once activated. </a:t>
            </a:r>
          </a:p>
          <a:p>
            <a:pPr marL="285750" lvl="0" indent="-285750">
              <a:buFont typeface="Wingdings" pitchFamily="2" charset="2"/>
              <a:buChar char="§"/>
            </a:pPr>
            <a:r>
              <a:rPr lang="en-US" sz="1600" dirty="0"/>
              <a:t>Install alarm systems.</a:t>
            </a:r>
          </a:p>
        </p:txBody>
      </p:sp>
    </p:spTree>
    <p:extLst>
      <p:ext uri="{BB962C8B-B14F-4D97-AF65-F5344CB8AC3E}">
        <p14:creationId xmlns:p14="http://schemas.microsoft.com/office/powerpoint/2010/main" val="145249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SURVEY RESULTS: Water Source Issues</a:t>
            </a:r>
            <a:endParaRPr dirty="0"/>
          </a:p>
        </p:txBody>
      </p:sp>
      <p:graphicFrame>
        <p:nvGraphicFramePr>
          <p:cNvPr id="3" name="Table 3">
            <a:extLst>
              <a:ext uri="{FF2B5EF4-FFF2-40B4-BE49-F238E27FC236}">
                <a16:creationId xmlns:a16="http://schemas.microsoft.com/office/drawing/2014/main" id="{4EFDAA30-F335-DB40-AD82-6AA893676ABD}"/>
              </a:ext>
            </a:extLst>
          </p:cNvPr>
          <p:cNvGraphicFramePr>
            <a:graphicFrameLocks noGrp="1"/>
          </p:cNvGraphicFramePr>
          <p:nvPr>
            <p:extLst>
              <p:ext uri="{D42A27DB-BD31-4B8C-83A1-F6EECF244321}">
                <p14:modId xmlns:p14="http://schemas.microsoft.com/office/powerpoint/2010/main" val="1874327390"/>
              </p:ext>
            </p:extLst>
          </p:nvPr>
        </p:nvGraphicFramePr>
        <p:xfrm>
          <a:off x="0" y="831273"/>
          <a:ext cx="9144000" cy="4312227"/>
        </p:xfrm>
        <a:graphic>
          <a:graphicData uri="http://schemas.openxmlformats.org/drawingml/2006/table">
            <a:tbl>
              <a:tblPr firstRow="1" bandRow="1">
                <a:tableStyleId>{858F443F-73FF-452D-8E80-F4A2C9685B86}</a:tableStyleId>
              </a:tblPr>
              <a:tblGrid>
                <a:gridCol w="2063578">
                  <a:extLst>
                    <a:ext uri="{9D8B030D-6E8A-4147-A177-3AD203B41FA5}">
                      <a16:colId xmlns:a16="http://schemas.microsoft.com/office/drawing/2014/main" val="1517699800"/>
                    </a:ext>
                  </a:extLst>
                </a:gridCol>
                <a:gridCol w="2508422">
                  <a:extLst>
                    <a:ext uri="{9D8B030D-6E8A-4147-A177-3AD203B41FA5}">
                      <a16:colId xmlns:a16="http://schemas.microsoft.com/office/drawing/2014/main" val="1047267391"/>
                    </a:ext>
                  </a:extLst>
                </a:gridCol>
                <a:gridCol w="1915297">
                  <a:extLst>
                    <a:ext uri="{9D8B030D-6E8A-4147-A177-3AD203B41FA5}">
                      <a16:colId xmlns:a16="http://schemas.microsoft.com/office/drawing/2014/main" val="2814366166"/>
                    </a:ext>
                  </a:extLst>
                </a:gridCol>
                <a:gridCol w="2656703">
                  <a:extLst>
                    <a:ext uri="{9D8B030D-6E8A-4147-A177-3AD203B41FA5}">
                      <a16:colId xmlns:a16="http://schemas.microsoft.com/office/drawing/2014/main" val="3069040260"/>
                    </a:ext>
                  </a:extLst>
                </a:gridCol>
              </a:tblGrid>
              <a:tr h="1459875">
                <a:tc>
                  <a:txBody>
                    <a:bodyPr/>
                    <a:lstStyle/>
                    <a:p>
                      <a:pPr algn="ctr"/>
                      <a:r>
                        <a:rPr lang="en-US" dirty="0"/>
                        <a:t>1</a:t>
                      </a:r>
                    </a:p>
                    <a:p>
                      <a:pPr algn="ctr"/>
                      <a:r>
                        <a:rPr lang="en-US" dirty="0"/>
                        <a:t>Tempered water system</a:t>
                      </a:r>
                    </a:p>
                  </a:txBody>
                  <a:tcPr anchor="ctr">
                    <a:solidFill>
                      <a:schemeClr val="accent1">
                        <a:lumMod val="40000"/>
                        <a:lumOff val="60000"/>
                      </a:schemeClr>
                    </a:solidFill>
                  </a:tcPr>
                </a:tc>
                <a:tc>
                  <a:txBody>
                    <a:bodyPr/>
                    <a:lstStyle/>
                    <a:p>
                      <a:r>
                        <a:rPr lang="en-US" dirty="0"/>
                        <a:t>54.5%(6/11): </a:t>
                      </a:r>
                      <a:r>
                        <a:rPr lang="en-US" dirty="0">
                          <a:solidFill>
                            <a:srgbClr val="0070C0"/>
                          </a:solidFill>
                        </a:rPr>
                        <a:t>Yes</a:t>
                      </a:r>
                    </a:p>
                    <a:p>
                      <a:r>
                        <a:rPr lang="en-US" dirty="0"/>
                        <a:t>45.5%(5/11): </a:t>
                      </a:r>
                      <a:r>
                        <a:rPr lang="en-US" dirty="0">
                          <a:solidFill>
                            <a:srgbClr val="0070C0"/>
                          </a:solidFill>
                        </a:rPr>
                        <a:t>No</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dirty="0"/>
                        <a:t>4</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dirty="0"/>
                        <a:t>Anti-scalding devices</a:t>
                      </a:r>
                      <a:endParaRPr lang="en-US" sz="1000" i="1" dirty="0">
                        <a:solidFill>
                          <a:srgbClr val="FF0000"/>
                        </a:solidFill>
                      </a:endParaRP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63.6%(7/11): </a:t>
                      </a:r>
                      <a:r>
                        <a:rPr lang="en-US" dirty="0">
                          <a:solidFill>
                            <a:srgbClr val="0070C0"/>
                          </a:solidFill>
                        </a:rPr>
                        <a:t>No</a:t>
                      </a:r>
                      <a:endParaRPr lang="en-US" dirty="0"/>
                    </a:p>
                    <a:p>
                      <a:r>
                        <a:rPr lang="en-US" dirty="0"/>
                        <a:t>36.3%(4/11): </a:t>
                      </a:r>
                      <a:r>
                        <a:rPr lang="en-US" dirty="0">
                          <a:solidFill>
                            <a:srgbClr val="0070C0"/>
                          </a:solidFill>
                        </a:rPr>
                        <a:t>Yes</a:t>
                      </a:r>
                    </a:p>
                    <a:p>
                      <a:r>
                        <a:rPr lang="en-US" dirty="0">
                          <a:solidFill>
                            <a:srgbClr val="0070C0"/>
                          </a:solidFill>
                        </a:rPr>
                        <a:t>--Depends on the units</a:t>
                      </a:r>
                      <a:endParaRPr lang="en-US" dirty="0">
                        <a:solidFill>
                          <a:schemeClr val="tx1"/>
                        </a:solidFill>
                      </a:endParaRPr>
                    </a:p>
                  </a:txBody>
                  <a:tcPr anchor="ctr">
                    <a:solidFill>
                      <a:schemeClr val="bg1"/>
                    </a:solidFill>
                  </a:tcPr>
                </a:tc>
                <a:extLst>
                  <a:ext uri="{0D108BD9-81ED-4DB2-BD59-A6C34878D82A}">
                    <a16:rowId xmlns:a16="http://schemas.microsoft.com/office/drawing/2014/main" val="2090146116"/>
                  </a:ext>
                </a:extLst>
              </a:tr>
              <a:tr h="1426176">
                <a:tc>
                  <a:txBody>
                    <a:bodyPr/>
                    <a:lstStyle/>
                    <a:p>
                      <a:pPr algn="ctr"/>
                      <a:r>
                        <a:rPr lang="en-US" dirty="0"/>
                        <a:t>2</a:t>
                      </a:r>
                    </a:p>
                    <a:p>
                      <a:pPr algn="ctr"/>
                      <a:r>
                        <a:rPr lang="en-US" dirty="0"/>
                        <a:t>Freezing problem</a:t>
                      </a: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90.9%(10/11): </a:t>
                      </a:r>
                      <a:r>
                        <a:rPr lang="en-US" dirty="0">
                          <a:solidFill>
                            <a:srgbClr val="0070C0"/>
                          </a:solidFill>
                        </a:rPr>
                        <a:t>No or Not mentioned</a:t>
                      </a:r>
                    </a:p>
                    <a:p>
                      <a:r>
                        <a:rPr lang="en-US" dirty="0"/>
                        <a:t>9.1%(1/11): </a:t>
                      </a:r>
                      <a:r>
                        <a:rPr lang="en-US" dirty="0">
                          <a:solidFill>
                            <a:srgbClr val="0070C0"/>
                          </a:solidFill>
                        </a:rPr>
                        <a:t>Yes</a:t>
                      </a:r>
                    </a:p>
                  </a:txBody>
                  <a:tcPr anchor="ctr">
                    <a:solidFill>
                      <a:schemeClr val="bg1"/>
                    </a:solidFill>
                  </a:tcPr>
                </a:tc>
                <a:tc>
                  <a:txBody>
                    <a:bodyPr/>
                    <a:lstStyle/>
                    <a:p>
                      <a:pPr algn="ctr"/>
                      <a:r>
                        <a:rPr lang="en-US" dirty="0"/>
                        <a:t>5</a:t>
                      </a:r>
                    </a:p>
                    <a:p>
                      <a:pPr algn="ctr"/>
                      <a:r>
                        <a:rPr lang="en-US" dirty="0"/>
                        <a:t>Drainage</a:t>
                      </a:r>
                    </a:p>
                  </a:txBody>
                  <a:tcPr anchor="ctr">
                    <a:solidFill>
                      <a:schemeClr val="accent1">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dirty="0">
                          <a:solidFill>
                            <a:srgbClr val="0070C0"/>
                          </a:solidFill>
                        </a:rPr>
                        <a:t>Runs to the drain</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dirty="0">
                          <a:solidFill>
                            <a:srgbClr val="0070C0"/>
                          </a:solidFill>
                        </a:rPr>
                        <a:t>Chemical sewer</a:t>
                      </a:r>
                      <a:endParaRPr lang="en-US" dirty="0"/>
                    </a:p>
                    <a:p>
                      <a:pPr marL="285750" indent="-285750">
                        <a:buFont typeface="Arial" panose="020B0604020202020204" pitchFamily="34" charset="0"/>
                        <a:buChar char="•"/>
                      </a:pPr>
                      <a:r>
                        <a:rPr lang="en-US" dirty="0">
                          <a:solidFill>
                            <a:srgbClr val="0070C0"/>
                          </a:solidFill>
                        </a:rPr>
                        <a:t>Treatment plant</a:t>
                      </a:r>
                    </a:p>
                  </a:txBody>
                  <a:tcPr anchor="ctr">
                    <a:solidFill>
                      <a:schemeClr val="bg1"/>
                    </a:solidFill>
                  </a:tcPr>
                </a:tc>
                <a:extLst>
                  <a:ext uri="{0D108BD9-81ED-4DB2-BD59-A6C34878D82A}">
                    <a16:rowId xmlns:a16="http://schemas.microsoft.com/office/drawing/2014/main" val="3524399388"/>
                  </a:ext>
                </a:extLst>
              </a:tr>
              <a:tr h="1426176">
                <a:tc>
                  <a:txBody>
                    <a:bodyPr/>
                    <a:lstStyle/>
                    <a:p>
                      <a:pPr algn="ctr"/>
                      <a:r>
                        <a:rPr lang="en-US" dirty="0"/>
                        <a:t>3</a:t>
                      </a:r>
                    </a:p>
                    <a:p>
                      <a:pPr algn="ctr"/>
                      <a:r>
                        <a:rPr lang="en-US" dirty="0"/>
                        <a:t>Heat trace</a:t>
                      </a:r>
                    </a:p>
                  </a:txBody>
                  <a:tcPr anchor="ctr">
                    <a:solidFill>
                      <a:schemeClr val="accent1">
                        <a:lumMod val="40000"/>
                        <a:lumOff val="60000"/>
                      </a:schemeClr>
                    </a:solidFill>
                  </a:tcPr>
                </a:tc>
                <a:tc>
                  <a:txBody>
                    <a:bodyPr/>
                    <a:lstStyle/>
                    <a:p>
                      <a:r>
                        <a:rPr lang="en-US" dirty="0"/>
                        <a:t>72.7%(8/11): </a:t>
                      </a:r>
                      <a:r>
                        <a:rPr lang="en-US" dirty="0">
                          <a:solidFill>
                            <a:srgbClr val="0070C0"/>
                          </a:solidFill>
                        </a:rPr>
                        <a:t>Yes</a:t>
                      </a:r>
                    </a:p>
                    <a:p>
                      <a:r>
                        <a:rPr lang="en-US" dirty="0"/>
                        <a:t>27.3%(3/11): </a:t>
                      </a:r>
                      <a:r>
                        <a:rPr lang="en-US" dirty="0">
                          <a:solidFill>
                            <a:srgbClr val="0070C0"/>
                          </a:solidFill>
                        </a:rPr>
                        <a:t>No</a:t>
                      </a:r>
                    </a:p>
                  </a:txBody>
                  <a:tcPr anchor="ctr">
                    <a:solidFill>
                      <a:schemeClr val="bg1"/>
                    </a:solidFill>
                  </a:tcPr>
                </a:tc>
                <a:tc>
                  <a:txBody>
                    <a:bodyPr/>
                    <a:lstStyle/>
                    <a:p>
                      <a:pPr algn="ctr"/>
                      <a:r>
                        <a:rPr lang="en-US" dirty="0"/>
                        <a:t>6</a:t>
                      </a:r>
                    </a:p>
                    <a:p>
                      <a:pPr algn="ctr"/>
                      <a:r>
                        <a:rPr lang="en-US" dirty="0"/>
                        <a:t>Scale buildup</a:t>
                      </a: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solidFill>
                            <a:schemeClr val="tx1"/>
                          </a:solidFill>
                        </a:rPr>
                        <a:t>7</a:t>
                      </a:r>
                      <a:r>
                        <a:rPr lang="en-US" dirty="0"/>
                        <a:t>/11: </a:t>
                      </a:r>
                      <a:r>
                        <a:rPr lang="en-US" dirty="0">
                          <a:solidFill>
                            <a:srgbClr val="0070C0"/>
                          </a:solidFill>
                        </a:rPr>
                        <a:t>No</a:t>
                      </a:r>
                      <a:endParaRPr lang="en-US" dirty="0"/>
                    </a:p>
                    <a:p>
                      <a:r>
                        <a:rPr lang="en-US" dirty="0"/>
                        <a:t>3/11: </a:t>
                      </a:r>
                      <a:r>
                        <a:rPr lang="en-US" dirty="0">
                          <a:solidFill>
                            <a:srgbClr val="0070C0"/>
                          </a:solidFill>
                        </a:rPr>
                        <a:t>Yes</a:t>
                      </a:r>
                    </a:p>
                    <a:p>
                      <a:r>
                        <a:rPr lang="en-US" dirty="0">
                          <a:solidFill>
                            <a:schemeClr val="tx1"/>
                          </a:solidFill>
                        </a:rPr>
                        <a:t>Prevention/Solution:</a:t>
                      </a:r>
                    </a:p>
                    <a:p>
                      <a:r>
                        <a:rPr lang="en-US" dirty="0">
                          <a:solidFill>
                            <a:schemeClr val="tx1"/>
                          </a:solidFill>
                        </a:rPr>
                        <a:t>4/8: </a:t>
                      </a:r>
                      <a:r>
                        <a:rPr lang="en-US" dirty="0">
                          <a:solidFill>
                            <a:srgbClr val="0070C0"/>
                          </a:solidFill>
                        </a:rPr>
                        <a:t>Flush units</a:t>
                      </a:r>
                    </a:p>
                    <a:p>
                      <a:r>
                        <a:rPr lang="en-US" dirty="0">
                          <a:solidFill>
                            <a:schemeClr val="tx1"/>
                          </a:solidFill>
                        </a:rPr>
                        <a:t>3/8: </a:t>
                      </a:r>
                      <a:r>
                        <a:rPr lang="en-US" dirty="0">
                          <a:solidFill>
                            <a:srgbClr val="0070C0"/>
                          </a:solidFill>
                        </a:rPr>
                        <a:t>Chemically treated or regularly tested</a:t>
                      </a:r>
                      <a:endParaRPr lang="en-US" dirty="0">
                        <a:solidFill>
                          <a:schemeClr val="tx1"/>
                        </a:solidFill>
                      </a:endParaRPr>
                    </a:p>
                  </a:txBody>
                  <a:tcPr anchor="ctr">
                    <a:solidFill>
                      <a:schemeClr val="bg1"/>
                    </a:solidFill>
                  </a:tcPr>
                </a:tc>
                <a:extLst>
                  <a:ext uri="{0D108BD9-81ED-4DB2-BD59-A6C34878D82A}">
                    <a16:rowId xmlns:a16="http://schemas.microsoft.com/office/drawing/2014/main" val="2747065623"/>
                  </a:ext>
                </a:extLst>
              </a:tr>
            </a:tbl>
          </a:graphicData>
        </a:graphic>
      </p:graphicFrame>
    </p:spTree>
    <p:extLst>
      <p:ext uri="{BB962C8B-B14F-4D97-AF65-F5344CB8AC3E}">
        <p14:creationId xmlns:p14="http://schemas.microsoft.com/office/powerpoint/2010/main" val="54497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lvl="0"/>
            <a:r>
              <a:rPr lang="en-US" dirty="0"/>
              <a:t>Best Practice: Water Source Issues </a:t>
            </a:r>
            <a:br>
              <a:rPr lang="en-US" dirty="0"/>
            </a:br>
            <a:endParaRPr dirty="0"/>
          </a:p>
        </p:txBody>
      </p:sp>
      <p:sp>
        <p:nvSpPr>
          <p:cNvPr id="2" name="TextBox 1">
            <a:extLst>
              <a:ext uri="{FF2B5EF4-FFF2-40B4-BE49-F238E27FC236}">
                <a16:creationId xmlns:a16="http://schemas.microsoft.com/office/drawing/2014/main" id="{7FA76B15-8767-434E-9C3B-6B8F77C1B1A3}"/>
              </a:ext>
            </a:extLst>
          </p:cNvPr>
          <p:cNvSpPr txBox="1"/>
          <p:nvPr/>
        </p:nvSpPr>
        <p:spPr>
          <a:xfrm>
            <a:off x="307724" y="929003"/>
            <a:ext cx="8528551" cy="3293209"/>
          </a:xfrm>
          <a:prstGeom prst="rect">
            <a:avLst/>
          </a:prstGeom>
          <a:noFill/>
        </p:spPr>
        <p:txBody>
          <a:bodyPr wrap="square" rtlCol="0">
            <a:spAutoFit/>
          </a:bodyPr>
          <a:lstStyle/>
          <a:p>
            <a:pPr marL="285750" lvl="0" indent="-285750">
              <a:buFont typeface="Wingdings" pitchFamily="2" charset="2"/>
              <a:buChar char="§"/>
            </a:pPr>
            <a:r>
              <a:rPr lang="en-US" sz="1600" dirty="0"/>
              <a:t>Install tempered water system; (60.8 </a:t>
            </a:r>
            <a:r>
              <a:rPr lang="en-US" sz="1600" dirty="0">
                <a:solidFill>
                  <a:schemeClr val="tx1"/>
                </a:solidFill>
                <a:sym typeface="Symbol" pitchFamily="2" charset="2"/>
              </a:rPr>
              <a:t>F to 100.4 F</a:t>
            </a:r>
            <a:r>
              <a:rPr lang="en-US" sz="1600" dirty="0">
                <a:solidFill>
                  <a:schemeClr val="tx1"/>
                </a:solidFill>
              </a:rPr>
              <a:t>)</a:t>
            </a:r>
          </a:p>
          <a:p>
            <a:pPr marL="285750" lvl="0" indent="-285750">
              <a:buFont typeface="Wingdings" pitchFamily="2" charset="2"/>
              <a:buChar char="§"/>
            </a:pPr>
            <a:r>
              <a:rPr lang="en-US" sz="1600" dirty="0"/>
              <a:t>Outdoor stations &amp; cold climates: heat trace the piping and install an enclosure;</a:t>
            </a:r>
          </a:p>
          <a:p>
            <a:pPr marL="285750" lvl="0" indent="-285750">
              <a:buFont typeface="Wingdings" pitchFamily="2" charset="2"/>
              <a:buChar char="§"/>
            </a:pPr>
            <a:r>
              <a:rPr lang="en-US" sz="1600" dirty="0"/>
              <a:t>Outdoor stations &amp; hot climates, install anti-scalding devices;</a:t>
            </a:r>
          </a:p>
          <a:p>
            <a:pPr marL="285750" lvl="0" indent="-285750">
              <a:buFont typeface="Wingdings" pitchFamily="2" charset="2"/>
              <a:buChar char="§"/>
            </a:pPr>
            <a:endParaRPr lang="en-US" sz="1600" dirty="0"/>
          </a:p>
          <a:p>
            <a:pPr marL="285750" lvl="0" indent="-285750">
              <a:buFont typeface="Wingdings" pitchFamily="2" charset="2"/>
              <a:buChar char="§"/>
            </a:pPr>
            <a:r>
              <a:rPr lang="en-US" sz="1600" dirty="0"/>
              <a:t>Installing flushing units;</a:t>
            </a:r>
          </a:p>
          <a:p>
            <a:pPr marL="285750" lvl="0" indent="-285750">
              <a:buFont typeface="Wingdings" pitchFamily="2" charset="2"/>
              <a:buChar char="§"/>
            </a:pPr>
            <a:r>
              <a:rPr lang="en-US" sz="1600" dirty="0">
                <a:solidFill>
                  <a:schemeClr val="tx1"/>
                </a:solidFill>
              </a:rPr>
              <a:t>Fine mesh filters are strongly recommended;</a:t>
            </a:r>
          </a:p>
          <a:p>
            <a:pPr marL="285750" lvl="0" indent="-285750">
              <a:buFont typeface="Wingdings" pitchFamily="2" charset="2"/>
              <a:buChar char="§"/>
            </a:pPr>
            <a:r>
              <a:rPr lang="en-US" sz="1600" dirty="0"/>
              <a:t>Perform weekly activation of the equipment;</a:t>
            </a:r>
          </a:p>
          <a:p>
            <a:pPr marL="285750" lvl="0" indent="-285750">
              <a:buFont typeface="Wingdings" pitchFamily="2" charset="2"/>
              <a:buChar char="§"/>
            </a:pPr>
            <a:r>
              <a:rPr lang="en-US" sz="1600" dirty="0"/>
              <a:t>Test the systems regularly and keep a record;</a:t>
            </a:r>
          </a:p>
          <a:p>
            <a:pPr marL="285750" lvl="0" indent="-285750">
              <a:buFont typeface="Wingdings" pitchFamily="2" charset="2"/>
              <a:buChar char="§"/>
            </a:pPr>
            <a:endParaRPr lang="en-US" sz="1600" dirty="0"/>
          </a:p>
          <a:p>
            <a:pPr marL="285750" lvl="0" indent="-285750">
              <a:buFont typeface="Wingdings" pitchFamily="2" charset="2"/>
              <a:buChar char="§"/>
            </a:pPr>
            <a:r>
              <a:rPr lang="en-US" sz="1600" dirty="0"/>
              <a:t>Develop a drainage system;</a:t>
            </a:r>
          </a:p>
          <a:p>
            <a:pPr marL="285750" lvl="0" indent="-285750">
              <a:buFont typeface="Wingdings" pitchFamily="2" charset="2"/>
              <a:buChar char="§"/>
            </a:pPr>
            <a:r>
              <a:rPr lang="en-US" sz="1600" dirty="0">
                <a:solidFill>
                  <a:schemeClr val="tx1"/>
                </a:solidFill>
              </a:rPr>
              <a:t>Water treatment is recommended; </a:t>
            </a:r>
            <a:endParaRPr lang="en-US" sz="1600" dirty="0"/>
          </a:p>
          <a:p>
            <a:pPr marL="285750" lvl="0" indent="-285750">
              <a:buFont typeface="Wingdings" pitchFamily="2" charset="2"/>
              <a:buChar char="§"/>
            </a:pPr>
            <a:r>
              <a:rPr lang="en-US" sz="1600" dirty="0"/>
              <a:t>Consult authorities for assistance with regulations about the criteria for drainage.</a:t>
            </a:r>
          </a:p>
          <a:p>
            <a:endParaRPr lang="en-US" sz="1600" dirty="0"/>
          </a:p>
        </p:txBody>
      </p:sp>
    </p:spTree>
    <p:extLst>
      <p:ext uri="{BB962C8B-B14F-4D97-AF65-F5344CB8AC3E}">
        <p14:creationId xmlns:p14="http://schemas.microsoft.com/office/powerpoint/2010/main" val="79657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SURVEY RESULTS: Corrosion Issues</a:t>
            </a:r>
            <a:endParaRPr dirty="0"/>
          </a:p>
        </p:txBody>
      </p:sp>
      <p:graphicFrame>
        <p:nvGraphicFramePr>
          <p:cNvPr id="3" name="Table 3">
            <a:extLst>
              <a:ext uri="{FF2B5EF4-FFF2-40B4-BE49-F238E27FC236}">
                <a16:creationId xmlns:a16="http://schemas.microsoft.com/office/drawing/2014/main" id="{4C09A209-2F92-6442-9C84-B9620DD4FF2A}"/>
              </a:ext>
            </a:extLst>
          </p:cNvPr>
          <p:cNvGraphicFramePr>
            <a:graphicFrameLocks noGrp="1"/>
          </p:cNvGraphicFramePr>
          <p:nvPr>
            <p:extLst>
              <p:ext uri="{D42A27DB-BD31-4B8C-83A1-F6EECF244321}">
                <p14:modId xmlns:p14="http://schemas.microsoft.com/office/powerpoint/2010/main" val="3111723806"/>
              </p:ext>
            </p:extLst>
          </p:nvPr>
        </p:nvGraphicFramePr>
        <p:xfrm>
          <a:off x="0" y="852616"/>
          <a:ext cx="9144000" cy="4290883"/>
        </p:xfrm>
        <a:graphic>
          <a:graphicData uri="http://schemas.openxmlformats.org/drawingml/2006/table">
            <a:tbl>
              <a:tblPr firstRow="1" bandRow="1">
                <a:tableStyleId>{858F443F-73FF-452D-8E80-F4A2C9685B86}</a:tableStyleId>
              </a:tblPr>
              <a:tblGrid>
                <a:gridCol w="3629891">
                  <a:extLst>
                    <a:ext uri="{9D8B030D-6E8A-4147-A177-3AD203B41FA5}">
                      <a16:colId xmlns:a16="http://schemas.microsoft.com/office/drawing/2014/main" val="2650407772"/>
                    </a:ext>
                  </a:extLst>
                </a:gridCol>
                <a:gridCol w="5514109">
                  <a:extLst>
                    <a:ext uri="{9D8B030D-6E8A-4147-A177-3AD203B41FA5}">
                      <a16:colId xmlns:a16="http://schemas.microsoft.com/office/drawing/2014/main" val="2714716684"/>
                    </a:ext>
                  </a:extLst>
                </a:gridCol>
              </a:tblGrid>
              <a:tr h="1098467">
                <a:tc>
                  <a:txBody>
                    <a:bodyPr/>
                    <a:lstStyle/>
                    <a:p>
                      <a:pPr algn="ctr"/>
                      <a:r>
                        <a:rPr lang="en-US" dirty="0"/>
                        <a:t>1</a:t>
                      </a:r>
                    </a:p>
                    <a:p>
                      <a:pPr algn="ctr"/>
                      <a:r>
                        <a:rPr lang="en-US" dirty="0"/>
                        <a:t>Experienced corrosion</a:t>
                      </a:r>
                    </a:p>
                  </a:txBody>
                  <a:tcPr anchor="ctr">
                    <a:solidFill>
                      <a:schemeClr val="accent1">
                        <a:lumMod val="40000"/>
                        <a:lumOff val="60000"/>
                      </a:schemeClr>
                    </a:solidFill>
                  </a:tcPr>
                </a:tc>
                <a:tc>
                  <a:txBody>
                    <a:bodyPr/>
                    <a:lstStyle/>
                    <a:p>
                      <a:r>
                        <a:rPr lang="en-US" dirty="0"/>
                        <a:t>63.6%(7/11): </a:t>
                      </a:r>
                      <a:r>
                        <a:rPr lang="en-US" dirty="0">
                          <a:solidFill>
                            <a:srgbClr val="0070C0"/>
                          </a:solidFill>
                        </a:rPr>
                        <a:t>No</a:t>
                      </a:r>
                    </a:p>
                    <a:p>
                      <a:r>
                        <a:rPr lang="en-US" dirty="0"/>
                        <a:t>36.4%(</a:t>
                      </a:r>
                      <a:r>
                        <a:rPr lang="en-US" dirty="0">
                          <a:solidFill>
                            <a:schemeClr val="tx1"/>
                          </a:solidFill>
                        </a:rPr>
                        <a:t>4</a:t>
                      </a:r>
                      <a:r>
                        <a:rPr lang="en-US" dirty="0"/>
                        <a:t>/11): </a:t>
                      </a:r>
                      <a:r>
                        <a:rPr lang="en-US" dirty="0">
                          <a:solidFill>
                            <a:srgbClr val="0070C0"/>
                          </a:solidFill>
                        </a:rPr>
                        <a:t>Yes</a:t>
                      </a:r>
                    </a:p>
                    <a:p>
                      <a:endParaRPr lang="en-US" dirty="0">
                        <a:solidFill>
                          <a:srgbClr val="0070C0"/>
                        </a:solidFill>
                      </a:endParaRPr>
                    </a:p>
                  </a:txBody>
                  <a:tcPr anchor="ctr">
                    <a:solidFill>
                      <a:schemeClr val="bg1"/>
                    </a:solidFill>
                  </a:tcPr>
                </a:tc>
                <a:extLst>
                  <a:ext uri="{0D108BD9-81ED-4DB2-BD59-A6C34878D82A}">
                    <a16:rowId xmlns:a16="http://schemas.microsoft.com/office/drawing/2014/main" val="2383905921"/>
                  </a:ext>
                </a:extLst>
              </a:tr>
              <a:tr h="1371925">
                <a:tc>
                  <a:txBody>
                    <a:bodyPr/>
                    <a:lstStyle/>
                    <a:p>
                      <a:pPr algn="ctr"/>
                      <a:r>
                        <a:rPr lang="en-US" dirty="0"/>
                        <a:t>2</a:t>
                      </a:r>
                    </a:p>
                    <a:p>
                      <a:pPr algn="ctr"/>
                      <a:r>
                        <a:rPr lang="en-US" dirty="0"/>
                        <a:t>Preventive methods</a:t>
                      </a:r>
                    </a:p>
                  </a:txBody>
                  <a:tcPr anchor="ctr">
                    <a:solidFill>
                      <a:schemeClr val="accent1">
                        <a:lumMod val="40000"/>
                        <a:lumOff val="60000"/>
                      </a:schemeClr>
                    </a:solidFill>
                  </a:tcPr>
                </a:tc>
                <a:tc>
                  <a:txBody>
                    <a:bodyPr/>
                    <a:lstStyle/>
                    <a:p>
                      <a:pPr marL="285750" indent="-285750">
                        <a:buFont typeface="Arial" panose="020B0604020202020204" pitchFamily="34" charset="0"/>
                        <a:buChar char="•"/>
                      </a:pPr>
                      <a:r>
                        <a:rPr lang="en-US" dirty="0">
                          <a:solidFill>
                            <a:srgbClr val="0070C0"/>
                          </a:solidFill>
                        </a:rPr>
                        <a:t>Non or low corrosive materials</a:t>
                      </a:r>
                    </a:p>
                    <a:p>
                      <a:pPr marL="285750" indent="-285750">
                        <a:buFont typeface="Arial" panose="020B0604020202020204" pitchFamily="34" charset="0"/>
                        <a:buChar char="•"/>
                      </a:pPr>
                      <a:r>
                        <a:rPr lang="en-US" dirty="0">
                          <a:solidFill>
                            <a:srgbClr val="0070C0"/>
                          </a:solidFill>
                        </a:rPr>
                        <a:t>Periodically flush the units</a:t>
                      </a:r>
                    </a:p>
                    <a:p>
                      <a:pPr marL="285750" indent="-285750">
                        <a:buFont typeface="Arial" panose="020B0604020202020204" pitchFamily="34" charset="0"/>
                        <a:buChar char="•"/>
                      </a:pPr>
                      <a:r>
                        <a:rPr lang="en-US" dirty="0">
                          <a:solidFill>
                            <a:srgbClr val="0070C0"/>
                          </a:solidFill>
                        </a:rPr>
                        <a:t>Replace the piping when cannot handle pressure</a:t>
                      </a:r>
                    </a:p>
                  </a:txBody>
                  <a:tcPr anchor="ctr">
                    <a:solidFill>
                      <a:schemeClr val="bg1"/>
                    </a:solidFill>
                  </a:tcPr>
                </a:tc>
                <a:extLst>
                  <a:ext uri="{0D108BD9-81ED-4DB2-BD59-A6C34878D82A}">
                    <a16:rowId xmlns:a16="http://schemas.microsoft.com/office/drawing/2014/main" val="1216255689"/>
                  </a:ext>
                </a:extLst>
              </a:tr>
              <a:tr h="1820491">
                <a:tc>
                  <a:txBody>
                    <a:bodyPr/>
                    <a:lstStyle/>
                    <a:p>
                      <a:pPr algn="ctr"/>
                      <a:r>
                        <a:rPr lang="en-US" dirty="0"/>
                        <a:t>3</a:t>
                      </a:r>
                    </a:p>
                    <a:p>
                      <a:pPr algn="ctr"/>
                      <a:r>
                        <a:rPr lang="en-US" dirty="0"/>
                        <a:t>Piping materials</a:t>
                      </a:r>
                    </a:p>
                  </a:txBody>
                  <a:tcPr anchor="ctr">
                    <a:solidFill>
                      <a:schemeClr val="accent1">
                        <a:lumMod val="40000"/>
                        <a:lumOff val="60000"/>
                      </a:schemeClr>
                    </a:solidFill>
                  </a:tcPr>
                </a:tc>
                <a:tc>
                  <a:txBody>
                    <a:bodyPr/>
                    <a:lstStyle/>
                    <a:p>
                      <a:r>
                        <a:rPr lang="en-US" dirty="0">
                          <a:solidFill>
                            <a:srgbClr val="FF0000"/>
                          </a:solidFill>
                        </a:rPr>
                        <a:t>7/11: Stainless steel</a:t>
                      </a:r>
                    </a:p>
                    <a:p>
                      <a:r>
                        <a:rPr lang="en-US" dirty="0">
                          <a:solidFill>
                            <a:srgbClr val="FF0000"/>
                          </a:solidFill>
                        </a:rPr>
                        <a:t>5/11: Galvanized steel</a:t>
                      </a:r>
                    </a:p>
                    <a:p>
                      <a:r>
                        <a:rPr lang="en-US" dirty="0"/>
                        <a:t>2/11: </a:t>
                      </a:r>
                      <a:r>
                        <a:rPr lang="en-US" dirty="0">
                          <a:solidFill>
                            <a:srgbClr val="0070C0"/>
                          </a:solidFill>
                        </a:rPr>
                        <a:t>Plastic</a:t>
                      </a:r>
                    </a:p>
                    <a:p>
                      <a:r>
                        <a:rPr lang="en-US" dirty="0">
                          <a:solidFill>
                            <a:schemeClr val="tx1"/>
                          </a:solidFill>
                        </a:rPr>
                        <a:t>2/11: </a:t>
                      </a:r>
                      <a:r>
                        <a:rPr lang="en-US" dirty="0">
                          <a:solidFill>
                            <a:srgbClr val="0070C0"/>
                          </a:solidFill>
                        </a:rPr>
                        <a:t>Carbon steel</a:t>
                      </a:r>
                    </a:p>
                    <a:p>
                      <a:r>
                        <a:rPr lang="en-US" dirty="0"/>
                        <a:t>2/11: </a:t>
                      </a:r>
                      <a:r>
                        <a:rPr lang="en-US" dirty="0">
                          <a:solidFill>
                            <a:srgbClr val="0070C0"/>
                          </a:solidFill>
                        </a:rPr>
                        <a:t>Copper/Metal</a:t>
                      </a:r>
                    </a:p>
                    <a:p>
                      <a:r>
                        <a:rPr lang="en-US" dirty="0"/>
                        <a:t>1/11: </a:t>
                      </a:r>
                      <a:r>
                        <a:rPr lang="en-US" dirty="0">
                          <a:solidFill>
                            <a:srgbClr val="0070C0"/>
                          </a:solidFill>
                        </a:rPr>
                        <a:t>Steel</a:t>
                      </a:r>
                    </a:p>
                    <a:p>
                      <a:r>
                        <a:rPr lang="en-US" sz="1100" i="1" dirty="0">
                          <a:solidFill>
                            <a:schemeClr val="tx1"/>
                          </a:solidFill>
                        </a:rPr>
                        <a:t>*some responded with multiple types</a:t>
                      </a:r>
                    </a:p>
                  </a:txBody>
                  <a:tcPr anchor="ctr">
                    <a:solidFill>
                      <a:schemeClr val="bg1"/>
                    </a:solidFill>
                  </a:tcPr>
                </a:tc>
                <a:extLst>
                  <a:ext uri="{0D108BD9-81ED-4DB2-BD59-A6C34878D82A}">
                    <a16:rowId xmlns:a16="http://schemas.microsoft.com/office/drawing/2014/main" val="2267193687"/>
                  </a:ext>
                </a:extLst>
              </a:tr>
            </a:tbl>
          </a:graphicData>
        </a:graphic>
      </p:graphicFrame>
    </p:spTree>
    <p:extLst>
      <p:ext uri="{BB962C8B-B14F-4D97-AF65-F5344CB8AC3E}">
        <p14:creationId xmlns:p14="http://schemas.microsoft.com/office/powerpoint/2010/main" val="1002250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0"/>
          <p:cNvSpPr txBox="1">
            <a:spLocks noGrp="1"/>
          </p:cNvSpPr>
          <p:nvPr>
            <p:ph type="title"/>
          </p:nvPr>
        </p:nvSpPr>
        <p:spPr>
          <a:xfrm>
            <a:off x="889049" y="110016"/>
            <a:ext cx="6920400" cy="397800"/>
          </a:xfrm>
          <a:prstGeom prst="rect">
            <a:avLst/>
          </a:prstGeom>
        </p:spPr>
        <p:txBody>
          <a:bodyPr spcFirstLastPara="1" wrap="square" lIns="91425" tIns="91425" rIns="91425" bIns="91425" anchor="t" anchorCtr="0">
            <a:noAutofit/>
          </a:bodyPr>
          <a:lstStyle/>
          <a:p>
            <a:pPr lvl="0"/>
            <a:r>
              <a:rPr lang="en-US" dirty="0"/>
              <a:t>Best Practice: Corrosion Issues</a:t>
            </a:r>
            <a:br>
              <a:rPr lang="en-US" dirty="0"/>
            </a:br>
            <a:endParaRPr dirty="0"/>
          </a:p>
        </p:txBody>
      </p:sp>
      <p:sp>
        <p:nvSpPr>
          <p:cNvPr id="2" name="TextBox 1">
            <a:extLst>
              <a:ext uri="{FF2B5EF4-FFF2-40B4-BE49-F238E27FC236}">
                <a16:creationId xmlns:a16="http://schemas.microsoft.com/office/drawing/2014/main" id="{7FA76B15-8767-434E-9C3B-6B8F77C1B1A3}"/>
              </a:ext>
            </a:extLst>
          </p:cNvPr>
          <p:cNvSpPr txBox="1"/>
          <p:nvPr/>
        </p:nvSpPr>
        <p:spPr>
          <a:xfrm>
            <a:off x="4925369" y="1279088"/>
            <a:ext cx="3872267" cy="2585323"/>
          </a:xfrm>
          <a:prstGeom prst="rect">
            <a:avLst/>
          </a:prstGeom>
          <a:noFill/>
        </p:spPr>
        <p:txBody>
          <a:bodyPr wrap="square" rtlCol="0">
            <a:spAutoFit/>
          </a:bodyPr>
          <a:lstStyle/>
          <a:p>
            <a:pPr marL="285750" lvl="0" indent="-285750">
              <a:buFont typeface="Wingdings" pitchFamily="2" charset="2"/>
              <a:buChar char="§"/>
            </a:pPr>
            <a:r>
              <a:rPr lang="en-US" sz="1800" dirty="0"/>
              <a:t>Select highly corrosion resistant materials;</a:t>
            </a:r>
          </a:p>
          <a:p>
            <a:pPr marL="285750" lvl="0" indent="-285750">
              <a:buFont typeface="Wingdings" pitchFamily="2" charset="2"/>
              <a:buChar char="§"/>
            </a:pPr>
            <a:r>
              <a:rPr lang="en-US" sz="1800" dirty="0"/>
              <a:t>Avoid using steel for piping materials;</a:t>
            </a:r>
          </a:p>
          <a:p>
            <a:pPr marL="285750" lvl="0" indent="-285750">
              <a:buFont typeface="Wingdings" pitchFamily="2" charset="2"/>
              <a:buChar char="§"/>
            </a:pPr>
            <a:r>
              <a:rPr lang="en-US" sz="1800" dirty="0"/>
              <a:t>Note that these recommendations are based on preventing corrosion, and that the ranking would differ from an overall ‘Total’ perspective.</a:t>
            </a:r>
          </a:p>
        </p:txBody>
      </p:sp>
      <p:pic>
        <p:nvPicPr>
          <p:cNvPr id="4" name="Picture 3" descr="Table&#10;&#10;Description automatically generated">
            <a:extLst>
              <a:ext uri="{FF2B5EF4-FFF2-40B4-BE49-F238E27FC236}">
                <a16:creationId xmlns:a16="http://schemas.microsoft.com/office/drawing/2014/main" id="{52D3B440-1AB0-7E45-B41C-D7E4EF0D142E}"/>
              </a:ext>
            </a:extLst>
          </p:cNvPr>
          <p:cNvPicPr/>
          <p:nvPr/>
        </p:nvPicPr>
        <p:blipFill>
          <a:blip r:embed="rId3"/>
          <a:stretch>
            <a:fillRect/>
          </a:stretch>
        </p:blipFill>
        <p:spPr>
          <a:xfrm>
            <a:off x="172599" y="1033171"/>
            <a:ext cx="4662170" cy="2630170"/>
          </a:xfrm>
          <a:prstGeom prst="rect">
            <a:avLst/>
          </a:prstGeom>
        </p:spPr>
      </p:pic>
      <p:sp>
        <p:nvSpPr>
          <p:cNvPr id="3" name="Rounded Rectangle 2">
            <a:extLst>
              <a:ext uri="{FF2B5EF4-FFF2-40B4-BE49-F238E27FC236}">
                <a16:creationId xmlns:a16="http://schemas.microsoft.com/office/drawing/2014/main" id="{C84CC08F-BE6E-C34A-BA56-D9CDACC20FB2}"/>
              </a:ext>
            </a:extLst>
          </p:cNvPr>
          <p:cNvSpPr/>
          <p:nvPr/>
        </p:nvSpPr>
        <p:spPr>
          <a:xfrm>
            <a:off x="160012" y="2861040"/>
            <a:ext cx="4662170" cy="205483"/>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8A942226-6990-E249-911E-F306FFFD6E0B}"/>
              </a:ext>
            </a:extLst>
          </p:cNvPr>
          <p:cNvSpPr txBox="1"/>
          <p:nvPr/>
        </p:nvSpPr>
        <p:spPr>
          <a:xfrm>
            <a:off x="172599" y="4510264"/>
            <a:ext cx="5676554" cy="523220"/>
          </a:xfrm>
          <a:prstGeom prst="rect">
            <a:avLst/>
          </a:prstGeom>
          <a:noFill/>
        </p:spPr>
        <p:txBody>
          <a:bodyPr wrap="none" rtlCol="0">
            <a:spAutoFit/>
          </a:bodyPr>
          <a:lstStyle/>
          <a:p>
            <a:r>
              <a:rPr lang="en-US" u="sng" dirty="0">
                <a:hlinkClick r:id="rId4"/>
              </a:rPr>
              <a:t>https://www.csemag.com/articles/selecting-pipe-and-piping-materials/</a:t>
            </a:r>
            <a:endParaRPr lang="en-US" dirty="0"/>
          </a:p>
          <a:p>
            <a:endParaRPr lang="en-US" dirty="0"/>
          </a:p>
        </p:txBody>
      </p:sp>
      <p:sp>
        <p:nvSpPr>
          <p:cNvPr id="6" name="TextBox 5">
            <a:extLst>
              <a:ext uri="{FF2B5EF4-FFF2-40B4-BE49-F238E27FC236}">
                <a16:creationId xmlns:a16="http://schemas.microsoft.com/office/drawing/2014/main" id="{C269805D-6ECB-6747-8E02-AD56188AF8D9}"/>
              </a:ext>
            </a:extLst>
          </p:cNvPr>
          <p:cNvSpPr txBox="1"/>
          <p:nvPr/>
        </p:nvSpPr>
        <p:spPr>
          <a:xfrm>
            <a:off x="346364" y="3663341"/>
            <a:ext cx="2614818" cy="738664"/>
          </a:xfrm>
          <a:prstGeom prst="rect">
            <a:avLst/>
          </a:prstGeom>
          <a:noFill/>
        </p:spPr>
        <p:txBody>
          <a:bodyPr wrap="none" rtlCol="0">
            <a:spAutoFit/>
          </a:bodyPr>
          <a:lstStyle/>
          <a:p>
            <a:r>
              <a:rPr lang="en-US" dirty="0"/>
              <a:t>PVC (Polyvinylchloride)</a:t>
            </a:r>
          </a:p>
          <a:p>
            <a:r>
              <a:rPr lang="en-US" dirty="0"/>
              <a:t>PP (Polypropylene)</a:t>
            </a:r>
          </a:p>
          <a:p>
            <a:r>
              <a:rPr lang="en-US" dirty="0"/>
              <a:t>PVDF (Polyvinylidene fluoride)</a:t>
            </a:r>
          </a:p>
        </p:txBody>
      </p:sp>
    </p:spTree>
    <p:extLst>
      <p:ext uri="{BB962C8B-B14F-4D97-AF65-F5344CB8AC3E}">
        <p14:creationId xmlns:p14="http://schemas.microsoft.com/office/powerpoint/2010/main" val="246437937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4270</TotalTime>
  <Words>1294</Words>
  <Application>Microsoft Office PowerPoint</Application>
  <PresentationFormat>On-screen Show (16:9)</PresentationFormat>
  <Paragraphs>206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Impact</vt:lpstr>
      <vt:lpstr>Noto Sans Symbols</vt:lpstr>
      <vt:lpstr>Wingdings</vt:lpstr>
      <vt:lpstr>Simple Light</vt:lpstr>
      <vt:lpstr>PURDUE P2SAC- Safety shower and eyewash system   </vt:lpstr>
      <vt:lpstr>Summary </vt:lpstr>
      <vt:lpstr>Official Standards &amp; Requirements </vt:lpstr>
      <vt:lpstr>SURVEY RESULTS: General</vt:lpstr>
      <vt:lpstr>Best Practice: General  </vt:lpstr>
      <vt:lpstr>SURVEY RESULTS: Water Source Issues</vt:lpstr>
      <vt:lpstr>Best Practice: Water Source Issues  </vt:lpstr>
      <vt:lpstr>SURVEY RESULTS: Corrosion Issues</vt:lpstr>
      <vt:lpstr>Best Practice: Corrosion Issues </vt:lpstr>
      <vt:lpstr>SURVEY RESULTS: Maintenance , Test, Management</vt:lpstr>
      <vt:lpstr>Best Practice: Maintenance , Test, Management </vt:lpstr>
      <vt:lpstr>SURVEY RESULTS: Self-contained Devices</vt:lpstr>
      <vt:lpstr>Best Practice: Self-contained Devices </vt:lpstr>
      <vt:lpstr>SURVEY RESULTS: Other issues or comments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Ray Mentzer</dc:creator>
  <cp:lastModifiedBy>Ray Mentzer</cp:lastModifiedBy>
  <cp:revision>91</cp:revision>
  <dcterms:modified xsi:type="dcterms:W3CDTF">2021-05-17T21:47:48Z</dcterms:modified>
</cp:coreProperties>
</file>